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56" r:id="rId2"/>
    <p:sldId id="257" r:id="rId3"/>
    <p:sldId id="448" r:id="rId4"/>
    <p:sldId id="449" r:id="rId5"/>
    <p:sldId id="450" r:id="rId6"/>
    <p:sldId id="451" r:id="rId7"/>
    <p:sldId id="258" r:id="rId8"/>
    <p:sldId id="259" r:id="rId9"/>
    <p:sldId id="429" r:id="rId10"/>
    <p:sldId id="261" r:id="rId11"/>
    <p:sldId id="262" r:id="rId12"/>
    <p:sldId id="445" r:id="rId13"/>
    <p:sldId id="446" r:id="rId14"/>
    <p:sldId id="263" r:id="rId15"/>
    <p:sldId id="447" r:id="rId16"/>
    <p:sldId id="452" r:id="rId17"/>
    <p:sldId id="453" r:id="rId18"/>
    <p:sldId id="454" r:id="rId19"/>
    <p:sldId id="455" r:id="rId20"/>
    <p:sldId id="403" r:id="rId21"/>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385" userDrawn="1">
          <p15:clr>
            <a:srgbClr val="A4A3A4"/>
          </p15:clr>
        </p15:guide>
        <p15:guide id="2" pos="3704" userDrawn="1">
          <p15:clr>
            <a:srgbClr val="A4A3A4"/>
          </p15:clr>
        </p15:guide>
        <p15:guide id="3" orient="horz" pos="52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via Bagalino" initials="SB"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54" autoAdjust="0"/>
    <p:restoredTop sz="86426"/>
  </p:normalViewPr>
  <p:slideViewPr>
    <p:cSldViewPr snapToGrid="0" showGuides="1">
      <p:cViewPr varScale="1">
        <p:scale>
          <a:sx n="84" d="100"/>
          <a:sy n="84" d="100"/>
        </p:scale>
        <p:origin x="-128" y="-248"/>
      </p:cViewPr>
      <p:guideLst>
        <p:guide orient="horz" pos="3385"/>
        <p:guide orient="horz" pos="527"/>
        <p:guide pos="3704"/>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87424B-66D5-2143-B16E-9DED4C832179}" type="datetimeFigureOut">
              <a:rPr lang="en-US" smtClean="0"/>
              <a:t>07/10/18</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1E9B5-54B7-4E46-907D-1384B33CAD19}" type="slidenum">
              <a:rPr lang="en-US" smtClean="0"/>
              <a:t>‹#›</a:t>
            </a:fld>
            <a:endParaRPr lang="en-US"/>
          </a:p>
        </p:txBody>
      </p:sp>
    </p:spTree>
    <p:extLst>
      <p:ext uri="{BB962C8B-B14F-4D97-AF65-F5344CB8AC3E}">
        <p14:creationId xmlns:p14="http://schemas.microsoft.com/office/powerpoint/2010/main" val="1564589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02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rtlCol="0">
            <a:normAutofit/>
          </a:bodyPr>
          <a:lstStyle/>
          <a:p>
            <a:pPr lvl="0"/>
            <a:r>
              <a:rPr lang="it-IT" noProof="0"/>
              <a:t>Trascinare l'immagine su un segnaposto o fare clic sull'icona per aggiungerla</a:t>
            </a:r>
            <a:endParaRPr lang="en-US" noProof="0"/>
          </a:p>
        </p:txBody>
      </p:sp>
    </p:spTree>
    <p:extLst>
      <p:ext uri="{BB962C8B-B14F-4D97-AF65-F5344CB8AC3E}">
        <p14:creationId xmlns:p14="http://schemas.microsoft.com/office/powerpoint/2010/main" val="964834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11" name="Picture Placeholder 9"/>
          <p:cNvSpPr>
            <a:spLocks noGrp="1"/>
          </p:cNvSpPr>
          <p:nvPr>
            <p:ph type="pic" sz="quarter" idx="11"/>
          </p:nvPr>
        </p:nvSpPr>
        <p:spPr>
          <a:xfrm>
            <a:off x="6396753" y="1905000"/>
            <a:ext cx="4466803" cy="2181478"/>
          </a:xfrm>
        </p:spPr>
        <p:txBody>
          <a:bodyPr rtlCol="0">
            <a:normAutofit/>
          </a:bodyPr>
          <a:lstStyle/>
          <a:p>
            <a:pPr lvl="0"/>
            <a:r>
              <a:rPr lang="it-IT" noProof="0"/>
              <a:t>Trascinare l'immagine su un segnaposto o fare clic sull'icona per aggiungerla</a:t>
            </a:r>
            <a:endParaRPr lang="en-US" noProof="0"/>
          </a:p>
        </p:txBody>
      </p:sp>
      <p:sp>
        <p:nvSpPr>
          <p:cNvPr id="10" name="Picture Placeholder 9"/>
          <p:cNvSpPr>
            <a:spLocks noGrp="1"/>
          </p:cNvSpPr>
          <p:nvPr>
            <p:ph type="pic" sz="quarter" idx="10"/>
          </p:nvPr>
        </p:nvSpPr>
        <p:spPr>
          <a:xfrm>
            <a:off x="1328442" y="1905000"/>
            <a:ext cx="4466803" cy="2181478"/>
          </a:xfrm>
        </p:spPr>
        <p:txBody>
          <a:bodyPr rtlCol="0">
            <a:normAutofit/>
          </a:bodyPr>
          <a:lstStyle/>
          <a:p>
            <a:pPr lvl="0"/>
            <a:r>
              <a:rPr lang="it-IT" noProof="0"/>
              <a:t>Trascinare l'immagine su un segnaposto o fare clic sull'icona per aggiungerla</a:t>
            </a:r>
            <a:endParaRPr lang="en-US" noProof="0"/>
          </a:p>
        </p:txBody>
      </p:sp>
    </p:spTree>
    <p:extLst>
      <p:ext uri="{BB962C8B-B14F-4D97-AF65-F5344CB8AC3E}">
        <p14:creationId xmlns:p14="http://schemas.microsoft.com/office/powerpoint/2010/main" val="330490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25" name="Picture Placeholder 21"/>
          <p:cNvSpPr>
            <a:spLocks noGrp="1"/>
          </p:cNvSpPr>
          <p:nvPr>
            <p:ph type="pic" sz="quarter" idx="13"/>
          </p:nvPr>
        </p:nvSpPr>
        <p:spPr>
          <a:xfrm>
            <a:off x="8713097" y="1905000"/>
            <a:ext cx="2150461" cy="3010236"/>
          </a:xfrm>
        </p:spPr>
        <p:txBody>
          <a:bodyPr rtlCol="0">
            <a:normAutofit/>
          </a:bodyPr>
          <a:lstStyle/>
          <a:p>
            <a:pPr lvl="0"/>
            <a:r>
              <a:rPr lang="it-IT" noProof="0"/>
              <a:t>Trascinare l'immagine su un segnaposto o fare clic sull'icona per aggiungerla</a:t>
            </a:r>
            <a:endParaRPr lang="en-US" noProof="0"/>
          </a:p>
        </p:txBody>
      </p:sp>
      <p:sp>
        <p:nvSpPr>
          <p:cNvPr id="22" name="Picture Placeholder 21"/>
          <p:cNvSpPr>
            <a:spLocks noGrp="1"/>
          </p:cNvSpPr>
          <p:nvPr>
            <p:ph type="pic" sz="quarter" idx="10"/>
          </p:nvPr>
        </p:nvSpPr>
        <p:spPr>
          <a:xfrm>
            <a:off x="1328441" y="1905000"/>
            <a:ext cx="2150461" cy="3010236"/>
          </a:xfrm>
        </p:spPr>
        <p:txBody>
          <a:bodyPr rtlCol="0">
            <a:normAutofit/>
          </a:bodyPr>
          <a:lstStyle/>
          <a:p>
            <a:pPr lvl="0"/>
            <a:r>
              <a:rPr lang="it-IT" noProof="0"/>
              <a:t>Trascinare l'immagine su un segnaposto o fare clic sull'icona per aggiungerla</a:t>
            </a:r>
            <a:endParaRPr lang="en-US" noProof="0"/>
          </a:p>
        </p:txBody>
      </p:sp>
      <p:sp>
        <p:nvSpPr>
          <p:cNvPr id="23" name="Picture Placeholder 21"/>
          <p:cNvSpPr>
            <a:spLocks noGrp="1"/>
          </p:cNvSpPr>
          <p:nvPr>
            <p:ph type="pic" sz="quarter" idx="11"/>
          </p:nvPr>
        </p:nvSpPr>
        <p:spPr>
          <a:xfrm>
            <a:off x="3789994" y="1905000"/>
            <a:ext cx="2150461" cy="3010236"/>
          </a:xfrm>
        </p:spPr>
        <p:txBody>
          <a:bodyPr rtlCol="0">
            <a:normAutofit/>
          </a:bodyPr>
          <a:lstStyle/>
          <a:p>
            <a:pPr lvl="0"/>
            <a:r>
              <a:rPr lang="it-IT" noProof="0"/>
              <a:t>Trascinare l'immagine su un segnaposto o fare clic sull'icona per aggiungerla</a:t>
            </a:r>
            <a:endParaRPr lang="en-US" noProof="0"/>
          </a:p>
        </p:txBody>
      </p:sp>
      <p:sp>
        <p:nvSpPr>
          <p:cNvPr id="24" name="Picture Placeholder 21"/>
          <p:cNvSpPr>
            <a:spLocks noGrp="1"/>
          </p:cNvSpPr>
          <p:nvPr>
            <p:ph type="pic" sz="quarter" idx="12"/>
          </p:nvPr>
        </p:nvSpPr>
        <p:spPr>
          <a:xfrm>
            <a:off x="6251546" y="1905000"/>
            <a:ext cx="2150461" cy="3010236"/>
          </a:xfrm>
        </p:spPr>
        <p:txBody>
          <a:bodyPr rtlCol="0">
            <a:normAutofit/>
          </a:bodyPr>
          <a:lstStyle/>
          <a:p>
            <a:pPr lvl="0"/>
            <a:r>
              <a:rPr lang="it-IT" noProof="0"/>
              <a:t>Trascinare l'immagine su un segnaposto o fare clic sull'icona per aggiungerla</a:t>
            </a:r>
            <a:endParaRPr lang="en-US" noProof="0"/>
          </a:p>
        </p:txBody>
      </p:sp>
    </p:spTree>
    <p:extLst>
      <p:ext uri="{BB962C8B-B14F-4D97-AF65-F5344CB8AC3E}">
        <p14:creationId xmlns:p14="http://schemas.microsoft.com/office/powerpoint/2010/main" val="1158265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20" name="Picture Placeholder 15"/>
          <p:cNvSpPr>
            <a:spLocks noGrp="1"/>
          </p:cNvSpPr>
          <p:nvPr>
            <p:ph type="pic" sz="quarter" idx="14"/>
          </p:nvPr>
        </p:nvSpPr>
        <p:spPr>
          <a:xfrm>
            <a:off x="1328440" y="4160823"/>
            <a:ext cx="2150461" cy="1414589"/>
          </a:xfrm>
        </p:spPr>
        <p:txBody>
          <a:bodyPr rtlCol="0">
            <a:normAutofit/>
          </a:bodyPr>
          <a:lstStyle/>
          <a:p>
            <a:pPr lvl="0"/>
            <a:r>
              <a:rPr lang="it-IT" noProof="0"/>
              <a:t>Trascinare l'immagine su un segnaposto o fare clic sull'icona per aggiungerla</a:t>
            </a:r>
            <a:endParaRPr lang="en-US" noProof="0"/>
          </a:p>
        </p:txBody>
      </p:sp>
      <p:sp>
        <p:nvSpPr>
          <p:cNvPr id="21" name="Picture Placeholder 15"/>
          <p:cNvSpPr>
            <a:spLocks noGrp="1"/>
          </p:cNvSpPr>
          <p:nvPr>
            <p:ph type="pic" sz="quarter" idx="15"/>
          </p:nvPr>
        </p:nvSpPr>
        <p:spPr>
          <a:xfrm>
            <a:off x="3789994" y="4160823"/>
            <a:ext cx="2150461" cy="1414589"/>
          </a:xfrm>
        </p:spPr>
        <p:txBody>
          <a:bodyPr rtlCol="0">
            <a:normAutofit/>
          </a:bodyPr>
          <a:lstStyle/>
          <a:p>
            <a:pPr lvl="0"/>
            <a:r>
              <a:rPr lang="it-IT" noProof="0"/>
              <a:t>Trascinare l'immagine su un segnaposto o fare clic sull'icona per aggiungerla</a:t>
            </a:r>
            <a:endParaRPr lang="en-US" noProof="0"/>
          </a:p>
        </p:txBody>
      </p:sp>
      <p:sp>
        <p:nvSpPr>
          <p:cNvPr id="22" name="Picture Placeholder 15"/>
          <p:cNvSpPr>
            <a:spLocks noGrp="1"/>
          </p:cNvSpPr>
          <p:nvPr>
            <p:ph type="pic" sz="quarter" idx="16"/>
          </p:nvPr>
        </p:nvSpPr>
        <p:spPr>
          <a:xfrm>
            <a:off x="6251546" y="4160823"/>
            <a:ext cx="2150461" cy="1414589"/>
          </a:xfrm>
        </p:spPr>
        <p:txBody>
          <a:bodyPr rtlCol="0">
            <a:normAutofit/>
          </a:bodyPr>
          <a:lstStyle/>
          <a:p>
            <a:pPr lvl="0"/>
            <a:r>
              <a:rPr lang="it-IT" noProof="0"/>
              <a:t>Trascinare l'immagine su un segnaposto o fare clic sull'icona per aggiungerla</a:t>
            </a:r>
            <a:endParaRPr lang="en-US" noProof="0"/>
          </a:p>
        </p:txBody>
      </p:sp>
      <p:sp>
        <p:nvSpPr>
          <p:cNvPr id="23" name="Picture Placeholder 15"/>
          <p:cNvSpPr>
            <a:spLocks noGrp="1"/>
          </p:cNvSpPr>
          <p:nvPr>
            <p:ph type="pic" sz="quarter" idx="17"/>
          </p:nvPr>
        </p:nvSpPr>
        <p:spPr>
          <a:xfrm>
            <a:off x="8713097" y="4160823"/>
            <a:ext cx="2150461" cy="1414589"/>
          </a:xfrm>
        </p:spPr>
        <p:txBody>
          <a:bodyPr rtlCol="0">
            <a:normAutofit/>
          </a:bodyPr>
          <a:lstStyle/>
          <a:p>
            <a:pPr lvl="0"/>
            <a:r>
              <a:rPr lang="it-IT" noProof="0"/>
              <a:t>Trascinare l'immagine su un segnaposto o fare clic sull'icona per aggiungerla</a:t>
            </a:r>
            <a:endParaRPr lang="en-US" noProof="0"/>
          </a:p>
        </p:txBody>
      </p:sp>
      <p:sp>
        <p:nvSpPr>
          <p:cNvPr id="16" name="Picture Placeholder 15"/>
          <p:cNvSpPr>
            <a:spLocks noGrp="1"/>
          </p:cNvSpPr>
          <p:nvPr>
            <p:ph type="pic" sz="quarter" idx="10"/>
          </p:nvPr>
        </p:nvSpPr>
        <p:spPr>
          <a:xfrm>
            <a:off x="1328440" y="1904999"/>
            <a:ext cx="2150461" cy="1414589"/>
          </a:xfrm>
        </p:spPr>
        <p:txBody>
          <a:bodyPr rtlCol="0">
            <a:normAutofit/>
          </a:bodyPr>
          <a:lstStyle/>
          <a:p>
            <a:pPr lvl="0"/>
            <a:r>
              <a:rPr lang="it-IT" noProof="0"/>
              <a:t>Trascinare l'immagine su un segnaposto o fare clic sull'icona per aggiungerla</a:t>
            </a:r>
            <a:endParaRPr lang="en-US" noProof="0"/>
          </a:p>
        </p:txBody>
      </p:sp>
      <p:sp>
        <p:nvSpPr>
          <p:cNvPr id="17" name="Picture Placeholder 15"/>
          <p:cNvSpPr>
            <a:spLocks noGrp="1"/>
          </p:cNvSpPr>
          <p:nvPr>
            <p:ph type="pic" sz="quarter" idx="11"/>
          </p:nvPr>
        </p:nvSpPr>
        <p:spPr>
          <a:xfrm>
            <a:off x="3789994" y="1904999"/>
            <a:ext cx="2150461" cy="1414589"/>
          </a:xfrm>
        </p:spPr>
        <p:txBody>
          <a:bodyPr rtlCol="0">
            <a:normAutofit/>
          </a:bodyPr>
          <a:lstStyle/>
          <a:p>
            <a:pPr lvl="0"/>
            <a:r>
              <a:rPr lang="it-IT" noProof="0"/>
              <a:t>Trascinare l'immagine su un segnaposto o fare clic sull'icona per aggiungerla</a:t>
            </a:r>
            <a:endParaRPr lang="en-US" noProof="0"/>
          </a:p>
        </p:txBody>
      </p:sp>
      <p:sp>
        <p:nvSpPr>
          <p:cNvPr id="18" name="Picture Placeholder 15"/>
          <p:cNvSpPr>
            <a:spLocks noGrp="1"/>
          </p:cNvSpPr>
          <p:nvPr>
            <p:ph type="pic" sz="quarter" idx="12"/>
          </p:nvPr>
        </p:nvSpPr>
        <p:spPr>
          <a:xfrm>
            <a:off x="6251546" y="1904999"/>
            <a:ext cx="2150461" cy="1414589"/>
          </a:xfrm>
        </p:spPr>
        <p:txBody>
          <a:bodyPr rtlCol="0">
            <a:normAutofit/>
          </a:bodyPr>
          <a:lstStyle/>
          <a:p>
            <a:pPr lvl="0"/>
            <a:r>
              <a:rPr lang="it-IT" noProof="0"/>
              <a:t>Trascinare l'immagine su un segnaposto o fare clic sull'icona per aggiungerla</a:t>
            </a:r>
            <a:endParaRPr lang="en-US" noProof="0"/>
          </a:p>
        </p:txBody>
      </p:sp>
      <p:sp>
        <p:nvSpPr>
          <p:cNvPr id="19" name="Picture Placeholder 15"/>
          <p:cNvSpPr>
            <a:spLocks noGrp="1"/>
          </p:cNvSpPr>
          <p:nvPr>
            <p:ph type="pic" sz="quarter" idx="13"/>
          </p:nvPr>
        </p:nvSpPr>
        <p:spPr>
          <a:xfrm>
            <a:off x="8713097" y="1904999"/>
            <a:ext cx="2150461" cy="1414589"/>
          </a:xfrm>
        </p:spPr>
        <p:txBody>
          <a:bodyPr rtlCol="0">
            <a:normAutofit/>
          </a:bodyPr>
          <a:lstStyle/>
          <a:p>
            <a:pPr lvl="0"/>
            <a:r>
              <a:rPr lang="it-IT" noProof="0"/>
              <a:t>Trascinare l'immagine su un segnaposto o fare clic sull'icona per aggiungerla</a:t>
            </a:r>
            <a:endParaRPr lang="en-US" noProof="0"/>
          </a:p>
        </p:txBody>
      </p:sp>
    </p:spTree>
    <p:extLst>
      <p:ext uri="{BB962C8B-B14F-4D97-AF65-F5344CB8AC3E}">
        <p14:creationId xmlns:p14="http://schemas.microsoft.com/office/powerpoint/2010/main" val="23418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15" name="Picture Placeholder 11"/>
          <p:cNvSpPr>
            <a:spLocks noGrp="1"/>
          </p:cNvSpPr>
          <p:nvPr>
            <p:ph type="pic" sz="quarter" idx="13"/>
          </p:nvPr>
        </p:nvSpPr>
        <p:spPr>
          <a:xfrm>
            <a:off x="8949103" y="1905000"/>
            <a:ext cx="2365131" cy="1805354"/>
          </a:xfrm>
        </p:spPr>
        <p:txBody>
          <a:bodyPr rtlCol="0">
            <a:normAutofit/>
          </a:bodyPr>
          <a:lstStyle/>
          <a:p>
            <a:pPr lvl="0"/>
            <a:r>
              <a:rPr lang="it-IT" noProof="0"/>
              <a:t>Trascinare l'immagine su un segnaposto o fare clic sull'icona per aggiungerla</a:t>
            </a:r>
            <a:endParaRPr lang="en-US" noProof="0"/>
          </a:p>
        </p:txBody>
      </p:sp>
      <p:sp>
        <p:nvSpPr>
          <p:cNvPr id="12" name="Picture Placeholder 11"/>
          <p:cNvSpPr>
            <a:spLocks noGrp="1"/>
          </p:cNvSpPr>
          <p:nvPr>
            <p:ph type="pic" sz="quarter" idx="10"/>
          </p:nvPr>
        </p:nvSpPr>
        <p:spPr>
          <a:xfrm>
            <a:off x="877765" y="1905000"/>
            <a:ext cx="2365131" cy="1805354"/>
          </a:xfrm>
        </p:spPr>
        <p:txBody>
          <a:bodyPr rtlCol="0">
            <a:normAutofit/>
          </a:bodyPr>
          <a:lstStyle/>
          <a:p>
            <a:pPr lvl="0"/>
            <a:r>
              <a:rPr lang="it-IT" noProof="0"/>
              <a:t>Trascinare l'immagine su un segnaposto o fare clic sull'icona per aggiungerla</a:t>
            </a:r>
            <a:endParaRPr lang="en-US" noProof="0"/>
          </a:p>
        </p:txBody>
      </p:sp>
      <p:sp>
        <p:nvSpPr>
          <p:cNvPr id="13" name="Picture Placeholder 11"/>
          <p:cNvSpPr>
            <a:spLocks noGrp="1"/>
          </p:cNvSpPr>
          <p:nvPr>
            <p:ph type="pic" sz="quarter" idx="11"/>
          </p:nvPr>
        </p:nvSpPr>
        <p:spPr>
          <a:xfrm>
            <a:off x="3568212" y="1905000"/>
            <a:ext cx="2365131" cy="1805354"/>
          </a:xfrm>
        </p:spPr>
        <p:txBody>
          <a:bodyPr rtlCol="0">
            <a:normAutofit/>
          </a:bodyPr>
          <a:lstStyle/>
          <a:p>
            <a:pPr lvl="0"/>
            <a:r>
              <a:rPr lang="it-IT" noProof="0"/>
              <a:t>Trascinare l'immagine su un segnaposto o fare clic sull'icona per aggiungerla</a:t>
            </a:r>
            <a:endParaRPr lang="en-US" noProof="0"/>
          </a:p>
        </p:txBody>
      </p:sp>
      <p:sp>
        <p:nvSpPr>
          <p:cNvPr id="14" name="Picture Placeholder 11"/>
          <p:cNvSpPr>
            <a:spLocks noGrp="1"/>
          </p:cNvSpPr>
          <p:nvPr>
            <p:ph type="pic" sz="quarter" idx="12"/>
          </p:nvPr>
        </p:nvSpPr>
        <p:spPr>
          <a:xfrm>
            <a:off x="6258657" y="1905000"/>
            <a:ext cx="2365131" cy="1805354"/>
          </a:xfrm>
        </p:spPr>
        <p:txBody>
          <a:bodyPr rtlCol="0">
            <a:normAutofit/>
          </a:bodyPr>
          <a:lstStyle/>
          <a:p>
            <a:pPr lvl="0"/>
            <a:r>
              <a:rPr lang="it-IT" noProof="0"/>
              <a:t>Trascinare l'immagine su un segnaposto o fare clic sull'icona per aggiungerla</a:t>
            </a:r>
            <a:endParaRPr lang="en-US" noProof="0"/>
          </a:p>
        </p:txBody>
      </p:sp>
    </p:spTree>
    <p:extLst>
      <p:ext uri="{BB962C8B-B14F-4D97-AF65-F5344CB8AC3E}">
        <p14:creationId xmlns:p14="http://schemas.microsoft.com/office/powerpoint/2010/main" val="605575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6" name="Picture Placeholder 12"/>
          <p:cNvSpPr>
            <a:spLocks noGrp="1"/>
          </p:cNvSpPr>
          <p:nvPr>
            <p:ph type="pic" sz="quarter" idx="10"/>
          </p:nvPr>
        </p:nvSpPr>
        <p:spPr>
          <a:xfrm>
            <a:off x="0" y="2"/>
            <a:ext cx="4276165" cy="3325614"/>
          </a:xfrm>
          <a:prstGeom prst="rect">
            <a:avLst/>
          </a:prstGeom>
        </p:spPr>
        <p:txBody>
          <a:bodyPr rtlCol="0">
            <a:normAutofit/>
          </a:bodyPr>
          <a:lstStyle/>
          <a:p>
            <a:pPr lvl="0"/>
            <a:r>
              <a:rPr lang="it-IT" noProof="0"/>
              <a:t>Trascinare l'immagine su un segnaposto o fare clic sull'icona per aggiungerla</a:t>
            </a:r>
            <a:endParaRPr lang="en-US" noProof="0"/>
          </a:p>
        </p:txBody>
      </p:sp>
      <p:sp>
        <p:nvSpPr>
          <p:cNvPr id="7" name="Picture Placeholder 14"/>
          <p:cNvSpPr>
            <a:spLocks noGrp="1"/>
          </p:cNvSpPr>
          <p:nvPr>
            <p:ph type="pic" sz="quarter" idx="11"/>
          </p:nvPr>
        </p:nvSpPr>
        <p:spPr>
          <a:xfrm>
            <a:off x="-1" y="3325614"/>
            <a:ext cx="2653553" cy="1270393"/>
          </a:xfrm>
          <a:prstGeom prst="rect">
            <a:avLst/>
          </a:prstGeom>
        </p:spPr>
        <p:txBody>
          <a:bodyPr rtlCol="0">
            <a:normAutofit/>
          </a:bodyPr>
          <a:lstStyle/>
          <a:p>
            <a:pPr lvl="0"/>
            <a:r>
              <a:rPr lang="it-IT" noProof="0"/>
              <a:t>Trascinare l'immagine su un segnaposto o fare clic sull'icona per aggiungerla</a:t>
            </a:r>
            <a:endParaRPr lang="en-US" noProof="0"/>
          </a:p>
        </p:txBody>
      </p:sp>
      <p:sp>
        <p:nvSpPr>
          <p:cNvPr id="8" name="Picture Placeholder 16"/>
          <p:cNvSpPr>
            <a:spLocks noGrp="1"/>
          </p:cNvSpPr>
          <p:nvPr>
            <p:ph type="pic" sz="quarter" idx="12"/>
          </p:nvPr>
        </p:nvSpPr>
        <p:spPr>
          <a:xfrm>
            <a:off x="2653552" y="3325613"/>
            <a:ext cx="1616173" cy="1270393"/>
          </a:xfrm>
          <a:prstGeom prst="rect">
            <a:avLst/>
          </a:prstGeom>
        </p:spPr>
        <p:txBody>
          <a:bodyPr rtlCol="0">
            <a:normAutofit/>
          </a:bodyPr>
          <a:lstStyle/>
          <a:p>
            <a:pPr lvl="0"/>
            <a:r>
              <a:rPr lang="it-IT" noProof="0"/>
              <a:t>Trascinare l'immagine su un segnaposto o fare clic sull'icona per aggiungerla</a:t>
            </a:r>
            <a:endParaRPr lang="en-US" noProof="0"/>
          </a:p>
        </p:txBody>
      </p:sp>
      <p:sp>
        <p:nvSpPr>
          <p:cNvPr id="9" name="Picture Placeholder 18"/>
          <p:cNvSpPr>
            <a:spLocks noGrp="1"/>
          </p:cNvSpPr>
          <p:nvPr>
            <p:ph type="pic" sz="quarter" idx="13"/>
          </p:nvPr>
        </p:nvSpPr>
        <p:spPr>
          <a:xfrm>
            <a:off x="7882506" y="1"/>
            <a:ext cx="2668955" cy="2298004"/>
          </a:xfrm>
          <a:prstGeom prst="rect">
            <a:avLst/>
          </a:prstGeom>
        </p:spPr>
        <p:txBody>
          <a:bodyPr rtlCol="0">
            <a:normAutofit/>
          </a:bodyPr>
          <a:lstStyle/>
          <a:p>
            <a:pPr lvl="0"/>
            <a:r>
              <a:rPr lang="it-IT" noProof="0"/>
              <a:t>Trascinare l'immagine su un segnaposto o fare clic sull'icona per aggiungerla</a:t>
            </a:r>
            <a:endParaRPr lang="en-US" noProof="0"/>
          </a:p>
        </p:txBody>
      </p:sp>
      <p:sp>
        <p:nvSpPr>
          <p:cNvPr id="10" name="Picture Placeholder 20"/>
          <p:cNvSpPr>
            <a:spLocks noGrp="1"/>
          </p:cNvSpPr>
          <p:nvPr>
            <p:ph type="pic" sz="quarter" idx="14"/>
          </p:nvPr>
        </p:nvSpPr>
        <p:spPr>
          <a:xfrm>
            <a:off x="10538582" y="0"/>
            <a:ext cx="1653418" cy="2298003"/>
          </a:xfrm>
          <a:prstGeom prst="rect">
            <a:avLst/>
          </a:prstGeom>
        </p:spPr>
        <p:txBody>
          <a:bodyPr rtlCol="0">
            <a:normAutofit/>
          </a:bodyPr>
          <a:lstStyle/>
          <a:p>
            <a:pPr lvl="0"/>
            <a:r>
              <a:rPr lang="it-IT" noProof="0"/>
              <a:t>Trascinare l'immagine su un segnaposto o fare clic sull'icona per aggiungerla</a:t>
            </a:r>
            <a:endParaRPr lang="en-US" noProof="0"/>
          </a:p>
        </p:txBody>
      </p:sp>
      <p:sp>
        <p:nvSpPr>
          <p:cNvPr id="11" name="Picture Placeholder 22"/>
          <p:cNvSpPr>
            <a:spLocks noGrp="1"/>
          </p:cNvSpPr>
          <p:nvPr>
            <p:ph type="pic" sz="quarter" idx="15"/>
          </p:nvPr>
        </p:nvSpPr>
        <p:spPr>
          <a:xfrm>
            <a:off x="7882506" y="2272263"/>
            <a:ext cx="4309494" cy="2323744"/>
          </a:xfrm>
          <a:prstGeom prst="rect">
            <a:avLst/>
          </a:prstGeom>
        </p:spPr>
        <p:txBody>
          <a:bodyPr rtlCol="0">
            <a:normAutofit/>
          </a:bodyPr>
          <a:lstStyle/>
          <a:p>
            <a:pPr lvl="0"/>
            <a:r>
              <a:rPr lang="it-IT" noProof="0"/>
              <a:t>Trascinare l'immagine su un segnaposto o fare clic sull'icona per aggiungerla</a:t>
            </a:r>
            <a:endParaRPr lang="en-US" noProof="0"/>
          </a:p>
        </p:txBody>
      </p:sp>
      <p:sp>
        <p:nvSpPr>
          <p:cNvPr id="12" name="Picture Placeholder 24"/>
          <p:cNvSpPr>
            <a:spLocks noGrp="1"/>
          </p:cNvSpPr>
          <p:nvPr>
            <p:ph type="pic" sz="quarter" idx="16"/>
          </p:nvPr>
        </p:nvSpPr>
        <p:spPr>
          <a:xfrm>
            <a:off x="4269725" y="0"/>
            <a:ext cx="3612781" cy="4596006"/>
          </a:xfrm>
          <a:prstGeom prst="rect">
            <a:avLst/>
          </a:prstGeom>
        </p:spPr>
        <p:txBody>
          <a:bodyPr rtlCol="0">
            <a:normAutofit/>
          </a:bodyPr>
          <a:lstStyle/>
          <a:p>
            <a:pPr lvl="0"/>
            <a:r>
              <a:rPr lang="it-IT" noProof="0"/>
              <a:t>Trascinare l'immagine su un segnaposto o fare clic sull'icona per aggiungerla</a:t>
            </a:r>
            <a:endParaRPr lang="en-US" noProof="0"/>
          </a:p>
        </p:txBody>
      </p:sp>
    </p:spTree>
    <p:extLst>
      <p:ext uri="{BB962C8B-B14F-4D97-AF65-F5344CB8AC3E}">
        <p14:creationId xmlns:p14="http://schemas.microsoft.com/office/powerpoint/2010/main" val="974794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3" name="Picture Placeholder 17"/>
          <p:cNvSpPr>
            <a:spLocks noGrp="1"/>
          </p:cNvSpPr>
          <p:nvPr>
            <p:ph type="pic" sz="quarter" idx="15"/>
          </p:nvPr>
        </p:nvSpPr>
        <p:spPr>
          <a:xfrm>
            <a:off x="0" y="2438400"/>
            <a:ext cx="2438400" cy="2438400"/>
          </a:xfrm>
        </p:spPr>
        <p:txBody>
          <a:bodyPr rtlCol="0">
            <a:normAutofit/>
          </a:bodyPr>
          <a:lstStyle/>
          <a:p>
            <a:pPr lvl="0"/>
            <a:r>
              <a:rPr lang="it-IT" noProof="0"/>
              <a:t>Trascinare l'immagine su un segnaposto o fare clic sull'icona per aggiungerla</a:t>
            </a:r>
            <a:endParaRPr lang="en-US" noProof="0"/>
          </a:p>
        </p:txBody>
      </p:sp>
      <p:sp>
        <p:nvSpPr>
          <p:cNvPr id="24" name="Picture Placeholder 17"/>
          <p:cNvSpPr>
            <a:spLocks noGrp="1"/>
          </p:cNvSpPr>
          <p:nvPr>
            <p:ph type="pic" sz="quarter" idx="16"/>
          </p:nvPr>
        </p:nvSpPr>
        <p:spPr>
          <a:xfrm>
            <a:off x="2438400" y="2438400"/>
            <a:ext cx="2438400" cy="2438400"/>
          </a:xfrm>
        </p:spPr>
        <p:txBody>
          <a:bodyPr rtlCol="0">
            <a:normAutofit/>
          </a:bodyPr>
          <a:lstStyle/>
          <a:p>
            <a:pPr lvl="0"/>
            <a:r>
              <a:rPr lang="it-IT" noProof="0"/>
              <a:t>Trascinare l'immagine su un segnaposto o fare clic sull'icona per aggiungerla</a:t>
            </a:r>
            <a:endParaRPr lang="en-US" noProof="0"/>
          </a:p>
        </p:txBody>
      </p:sp>
      <p:sp>
        <p:nvSpPr>
          <p:cNvPr id="25" name="Picture Placeholder 17"/>
          <p:cNvSpPr>
            <a:spLocks noGrp="1"/>
          </p:cNvSpPr>
          <p:nvPr>
            <p:ph type="pic" sz="quarter" idx="17"/>
          </p:nvPr>
        </p:nvSpPr>
        <p:spPr>
          <a:xfrm>
            <a:off x="4876800" y="2438400"/>
            <a:ext cx="2438400" cy="2438400"/>
          </a:xfrm>
        </p:spPr>
        <p:txBody>
          <a:bodyPr rtlCol="0">
            <a:normAutofit/>
          </a:bodyPr>
          <a:lstStyle/>
          <a:p>
            <a:pPr lvl="0"/>
            <a:r>
              <a:rPr lang="it-IT" noProof="0"/>
              <a:t>Trascinare l'immagine su un segnaposto o fare clic sull'icona per aggiungerla</a:t>
            </a:r>
            <a:endParaRPr lang="en-US" noProof="0"/>
          </a:p>
        </p:txBody>
      </p:sp>
      <p:sp>
        <p:nvSpPr>
          <p:cNvPr id="26" name="Picture Placeholder 17"/>
          <p:cNvSpPr>
            <a:spLocks noGrp="1"/>
          </p:cNvSpPr>
          <p:nvPr>
            <p:ph type="pic" sz="quarter" idx="18"/>
          </p:nvPr>
        </p:nvSpPr>
        <p:spPr>
          <a:xfrm>
            <a:off x="7315200" y="2438400"/>
            <a:ext cx="2438400" cy="2438400"/>
          </a:xfrm>
        </p:spPr>
        <p:txBody>
          <a:bodyPr rtlCol="0">
            <a:normAutofit/>
          </a:bodyPr>
          <a:lstStyle/>
          <a:p>
            <a:pPr lvl="0"/>
            <a:r>
              <a:rPr lang="it-IT" noProof="0"/>
              <a:t>Trascinare l'immagine su un segnaposto o fare clic sull'icona per aggiungerla</a:t>
            </a:r>
            <a:endParaRPr lang="en-US" noProof="0"/>
          </a:p>
        </p:txBody>
      </p:sp>
      <p:sp>
        <p:nvSpPr>
          <p:cNvPr id="27" name="Picture Placeholder 17"/>
          <p:cNvSpPr>
            <a:spLocks noGrp="1"/>
          </p:cNvSpPr>
          <p:nvPr>
            <p:ph type="pic" sz="quarter" idx="19"/>
          </p:nvPr>
        </p:nvSpPr>
        <p:spPr>
          <a:xfrm>
            <a:off x="9753600" y="2438400"/>
            <a:ext cx="2438400" cy="2438400"/>
          </a:xfrm>
        </p:spPr>
        <p:txBody>
          <a:bodyPr rtlCol="0">
            <a:normAutofit/>
          </a:bodyPr>
          <a:lstStyle/>
          <a:p>
            <a:pPr lvl="0"/>
            <a:r>
              <a:rPr lang="it-IT" noProof="0"/>
              <a:t>Trascinare l'immagine su un segnaposto o fare clic sull'icona per aggiungerla</a:t>
            </a:r>
            <a:endParaRPr lang="en-US" noProof="0"/>
          </a:p>
        </p:txBody>
      </p:sp>
      <p:sp>
        <p:nvSpPr>
          <p:cNvPr id="18" name="Picture Placeholder 17"/>
          <p:cNvSpPr>
            <a:spLocks noGrp="1"/>
          </p:cNvSpPr>
          <p:nvPr>
            <p:ph type="pic" sz="quarter" idx="10"/>
          </p:nvPr>
        </p:nvSpPr>
        <p:spPr>
          <a:xfrm>
            <a:off x="0" y="0"/>
            <a:ext cx="2438400" cy="2438400"/>
          </a:xfrm>
        </p:spPr>
        <p:txBody>
          <a:bodyPr rtlCol="0">
            <a:normAutofit/>
          </a:bodyPr>
          <a:lstStyle/>
          <a:p>
            <a:pPr lvl="0"/>
            <a:r>
              <a:rPr lang="it-IT" noProof="0"/>
              <a:t>Trascinare l'immagine su un segnaposto o fare clic sull'icona per aggiungerla</a:t>
            </a:r>
            <a:endParaRPr lang="en-US" noProof="0"/>
          </a:p>
        </p:txBody>
      </p:sp>
      <p:sp>
        <p:nvSpPr>
          <p:cNvPr id="19" name="Picture Placeholder 17"/>
          <p:cNvSpPr>
            <a:spLocks noGrp="1"/>
          </p:cNvSpPr>
          <p:nvPr>
            <p:ph type="pic" sz="quarter" idx="11"/>
          </p:nvPr>
        </p:nvSpPr>
        <p:spPr>
          <a:xfrm>
            <a:off x="2438400" y="0"/>
            <a:ext cx="2438400" cy="2438400"/>
          </a:xfrm>
        </p:spPr>
        <p:txBody>
          <a:bodyPr rtlCol="0">
            <a:normAutofit/>
          </a:bodyPr>
          <a:lstStyle/>
          <a:p>
            <a:pPr lvl="0"/>
            <a:r>
              <a:rPr lang="it-IT" noProof="0"/>
              <a:t>Trascinare l'immagine su un segnaposto o fare clic sull'icona per aggiungerla</a:t>
            </a:r>
            <a:endParaRPr lang="en-US" noProof="0"/>
          </a:p>
        </p:txBody>
      </p:sp>
      <p:sp>
        <p:nvSpPr>
          <p:cNvPr id="20" name="Picture Placeholder 17"/>
          <p:cNvSpPr>
            <a:spLocks noGrp="1"/>
          </p:cNvSpPr>
          <p:nvPr>
            <p:ph type="pic" sz="quarter" idx="12"/>
          </p:nvPr>
        </p:nvSpPr>
        <p:spPr>
          <a:xfrm>
            <a:off x="4876800" y="0"/>
            <a:ext cx="2438400" cy="2438400"/>
          </a:xfrm>
        </p:spPr>
        <p:txBody>
          <a:bodyPr rtlCol="0">
            <a:normAutofit/>
          </a:bodyPr>
          <a:lstStyle/>
          <a:p>
            <a:pPr lvl="0"/>
            <a:r>
              <a:rPr lang="it-IT" noProof="0"/>
              <a:t>Trascinare l'immagine su un segnaposto o fare clic sull'icona per aggiungerla</a:t>
            </a:r>
            <a:endParaRPr lang="en-US" noProof="0"/>
          </a:p>
        </p:txBody>
      </p:sp>
      <p:sp>
        <p:nvSpPr>
          <p:cNvPr id="21" name="Picture Placeholder 17"/>
          <p:cNvSpPr>
            <a:spLocks noGrp="1"/>
          </p:cNvSpPr>
          <p:nvPr>
            <p:ph type="pic" sz="quarter" idx="13"/>
          </p:nvPr>
        </p:nvSpPr>
        <p:spPr>
          <a:xfrm>
            <a:off x="7315200" y="0"/>
            <a:ext cx="2438400" cy="2438400"/>
          </a:xfrm>
        </p:spPr>
        <p:txBody>
          <a:bodyPr rtlCol="0">
            <a:normAutofit/>
          </a:bodyPr>
          <a:lstStyle/>
          <a:p>
            <a:pPr lvl="0"/>
            <a:r>
              <a:rPr lang="it-IT" noProof="0"/>
              <a:t>Trascinare l'immagine su un segnaposto o fare clic sull'icona per aggiungerla</a:t>
            </a:r>
            <a:endParaRPr lang="en-US" noProof="0"/>
          </a:p>
        </p:txBody>
      </p:sp>
      <p:sp>
        <p:nvSpPr>
          <p:cNvPr id="22" name="Picture Placeholder 17"/>
          <p:cNvSpPr>
            <a:spLocks noGrp="1"/>
          </p:cNvSpPr>
          <p:nvPr>
            <p:ph type="pic" sz="quarter" idx="14"/>
          </p:nvPr>
        </p:nvSpPr>
        <p:spPr>
          <a:xfrm>
            <a:off x="9753600" y="0"/>
            <a:ext cx="2438400" cy="2438400"/>
          </a:xfrm>
        </p:spPr>
        <p:txBody>
          <a:bodyPr rtlCol="0">
            <a:normAutofit/>
          </a:bodyPr>
          <a:lstStyle/>
          <a:p>
            <a:pPr lvl="0"/>
            <a:r>
              <a:rPr lang="it-IT" noProof="0"/>
              <a:t>Trascinare l'immagine su un segnaposto o fare clic sull'icona per aggiungerla</a:t>
            </a:r>
            <a:endParaRPr lang="en-US" noProof="0"/>
          </a:p>
        </p:txBody>
      </p:sp>
    </p:spTree>
    <p:extLst>
      <p:ext uri="{BB962C8B-B14F-4D97-AF65-F5344CB8AC3E}">
        <p14:creationId xmlns:p14="http://schemas.microsoft.com/office/powerpoint/2010/main" val="226637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21B242-2F8A-4B2C-83E9-E12BCCCA62F0}" type="datetimeFigureOut">
              <a:rPr lang="en-US" smtClean="0"/>
              <a:t>07/10/18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FE57D-3E45-4ECE-B2D4-698A375E9E34}" type="slidenum">
              <a:rPr lang="en-US" smtClean="0"/>
              <a:t>‹#›</a:t>
            </a:fld>
            <a:endParaRPr lang="en-US"/>
          </a:p>
        </p:txBody>
      </p:sp>
    </p:spTree>
    <p:extLst>
      <p:ext uri="{BB962C8B-B14F-4D97-AF65-F5344CB8AC3E}">
        <p14:creationId xmlns:p14="http://schemas.microsoft.com/office/powerpoint/2010/main" val="160224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63" name="Linea"/>
          <p:cNvSpPr/>
          <p:nvPr/>
        </p:nvSpPr>
        <p:spPr>
          <a:xfrm>
            <a:off x="1027504" y="1946641"/>
            <a:ext cx="10159041" cy="44"/>
          </a:xfrm>
          <a:prstGeom prst="line">
            <a:avLst/>
          </a:prstGeom>
        </p:spPr>
        <p:txBody>
          <a:bodyPr lIns="35719" tIns="35719" rIns="35719" bIns="35719" anchor="ctr"/>
          <a:lstStyle/>
          <a:p>
            <a:pPr algn="l" defTabSz="321457">
              <a:defRPr sz="1200">
                <a:solidFill>
                  <a:srgbClr val="000000"/>
                </a:solidFill>
                <a:latin typeface="Helvetica"/>
                <a:ea typeface="Helvetica"/>
                <a:cs typeface="Helvetica"/>
                <a:sym typeface="Helvetica"/>
              </a:defRPr>
            </a:pPr>
            <a:endParaRPr sz="844"/>
          </a:p>
        </p:txBody>
      </p:sp>
      <p:sp>
        <p:nvSpPr>
          <p:cNvPr id="64" name="Titolo Testo"/>
          <p:cNvSpPr txBox="1">
            <a:spLocks noGrp="1"/>
          </p:cNvSpPr>
          <p:nvPr>
            <p:ph type="title"/>
          </p:nvPr>
        </p:nvSpPr>
        <p:spPr>
          <a:prstGeom prst="rect">
            <a:avLst/>
          </a:prstGeom>
        </p:spPr>
        <p:txBody>
          <a:bodyPr/>
          <a:lstStyle/>
          <a:p>
            <a:r>
              <a:t>Titolo Testo</a:t>
            </a:r>
          </a:p>
        </p:txBody>
      </p:sp>
      <p:sp>
        <p:nvSpPr>
          <p:cNvPr id="65" name="Corpo livello uno…"/>
          <p:cNvSpPr txBox="1">
            <a:spLocks noGrp="1"/>
          </p:cNvSpPr>
          <p:nvPr>
            <p:ph type="body" idx="1"/>
          </p:nvPr>
        </p:nvSpPr>
        <p:spPr>
          <a:xfrm>
            <a:off x="1190625" y="2294930"/>
            <a:ext cx="9810750" cy="4018359"/>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Corpo livello uno</a:t>
            </a:r>
          </a:p>
          <a:p>
            <a:pPr lvl="1"/>
            <a:r>
              <a:t>Corpo livello due</a:t>
            </a:r>
          </a:p>
          <a:p>
            <a:pPr lvl="2"/>
            <a:r>
              <a:t>Corpo livello tre</a:t>
            </a:r>
          </a:p>
          <a:p>
            <a:pPr lvl="3"/>
            <a:r>
              <a:t>Corpo livello quattro</a:t>
            </a:r>
          </a:p>
          <a:p>
            <a:pPr lvl="4"/>
            <a:r>
              <a:t>Corpo livello cinque</a:t>
            </a:r>
          </a:p>
        </p:txBody>
      </p:sp>
      <p:sp>
        <p:nvSpPr>
          <p:cNvPr id="66"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92581717"/>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5_Layout personalizzato">
    <p:spTree>
      <p:nvGrpSpPr>
        <p:cNvPr id="1" name=""/>
        <p:cNvGrpSpPr/>
        <p:nvPr/>
      </p:nvGrpSpPr>
      <p:grpSpPr>
        <a:xfrm>
          <a:off x="0" y="0"/>
          <a:ext cx="0" cy="0"/>
          <a:chOff x="0" y="0"/>
          <a:chExt cx="0" cy="0"/>
        </a:xfrm>
      </p:grpSpPr>
      <p:pic>
        <p:nvPicPr>
          <p:cNvPr id="3" name="Immagine 2"/>
          <p:cNvPicPr>
            <a:picLocks noChangeAspect="1"/>
          </p:cNvPicPr>
          <p:nvPr userDrawn="1"/>
        </p:nvPicPr>
        <p:blipFill>
          <a:blip r:embed="rId2"/>
          <a:stretch>
            <a:fillRect/>
          </a:stretch>
        </p:blipFill>
        <p:spPr>
          <a:xfrm>
            <a:off x="325664" y="284842"/>
            <a:ext cx="2188217" cy="313871"/>
          </a:xfrm>
          <a:prstGeom prst="rect">
            <a:avLst/>
          </a:prstGeom>
        </p:spPr>
      </p:pic>
    </p:spTree>
    <p:extLst>
      <p:ext uri="{BB962C8B-B14F-4D97-AF65-F5344CB8AC3E}">
        <p14:creationId xmlns:p14="http://schemas.microsoft.com/office/powerpoint/2010/main" val="1384624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6_Layout personalizzato">
    <p:spTree>
      <p:nvGrpSpPr>
        <p:cNvPr id="1" name=""/>
        <p:cNvGrpSpPr/>
        <p:nvPr/>
      </p:nvGrpSpPr>
      <p:grpSpPr>
        <a:xfrm>
          <a:off x="0" y="0"/>
          <a:ext cx="0" cy="0"/>
          <a:chOff x="0" y="0"/>
          <a:chExt cx="0" cy="0"/>
        </a:xfrm>
      </p:grpSpPr>
      <p:pic>
        <p:nvPicPr>
          <p:cNvPr id="3" name="Immagine 2"/>
          <p:cNvPicPr>
            <a:picLocks noChangeAspect="1"/>
          </p:cNvPicPr>
          <p:nvPr userDrawn="1"/>
        </p:nvPicPr>
        <p:blipFill>
          <a:blip r:embed="rId2"/>
          <a:stretch>
            <a:fillRect/>
          </a:stretch>
        </p:blipFill>
        <p:spPr>
          <a:xfrm>
            <a:off x="325664" y="284842"/>
            <a:ext cx="2188217" cy="313871"/>
          </a:xfrm>
          <a:prstGeom prst="rect">
            <a:avLst/>
          </a:prstGeom>
        </p:spPr>
      </p:pic>
    </p:spTree>
    <p:extLst>
      <p:ext uri="{BB962C8B-B14F-4D97-AF65-F5344CB8AC3E}">
        <p14:creationId xmlns:p14="http://schemas.microsoft.com/office/powerpoint/2010/main" val="704898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Layout personalizzato">
    <p:spTree>
      <p:nvGrpSpPr>
        <p:cNvPr id="1" name=""/>
        <p:cNvGrpSpPr/>
        <p:nvPr/>
      </p:nvGrpSpPr>
      <p:grpSpPr>
        <a:xfrm>
          <a:off x="0" y="0"/>
          <a:ext cx="0" cy="0"/>
          <a:chOff x="0" y="0"/>
          <a:chExt cx="0" cy="0"/>
        </a:xfrm>
      </p:grpSpPr>
      <p:sp>
        <p:nvSpPr>
          <p:cNvPr id="2" name="Rettangolo 1"/>
          <p:cNvSpPr/>
          <p:nvPr userDrawn="1"/>
        </p:nvSpPr>
        <p:spPr>
          <a:xfrm>
            <a:off x="0" y="6132769"/>
            <a:ext cx="12205252" cy="765385"/>
          </a:xfrm>
          <a:prstGeom prst="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t> </a:t>
            </a:r>
          </a:p>
        </p:txBody>
      </p:sp>
      <p:pic>
        <p:nvPicPr>
          <p:cNvPr id="3" name="Immagine 2"/>
          <p:cNvPicPr>
            <a:picLocks noChangeAspect="1"/>
          </p:cNvPicPr>
          <p:nvPr userDrawn="1"/>
        </p:nvPicPr>
        <p:blipFill>
          <a:blip r:embed="rId2"/>
          <a:stretch>
            <a:fillRect/>
          </a:stretch>
        </p:blipFill>
        <p:spPr>
          <a:xfrm>
            <a:off x="287940" y="6267679"/>
            <a:ext cx="2649220" cy="379129"/>
          </a:xfrm>
          <a:prstGeom prst="rect">
            <a:avLst/>
          </a:prstGeom>
        </p:spPr>
      </p:pic>
      <p:sp>
        <p:nvSpPr>
          <p:cNvPr id="4" name="Shape 15"/>
          <p:cNvSpPr/>
          <p:nvPr userDrawn="1"/>
        </p:nvSpPr>
        <p:spPr>
          <a:xfrm>
            <a:off x="10374765" y="6201330"/>
            <a:ext cx="1632177" cy="541174"/>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lvl="0">
              <a:lnSpc>
                <a:spcPts val="3500"/>
              </a:lnSpc>
              <a:buClr>
                <a:srgbClr val="254061"/>
              </a:buClr>
              <a:buSzPct val="100000"/>
              <a:defRPr sz="1800"/>
            </a:pPr>
            <a:r>
              <a:rPr sz="2000" dirty="0">
                <a:solidFill>
                  <a:schemeClr val="bg1"/>
                </a:solidFill>
                <a:latin typeface="Helvetica 45 Light"/>
                <a:ea typeface="Helvetica 45 Light"/>
                <a:cs typeface="Helvetica 45 Light"/>
                <a:sym typeface="Helvetica 45 Light"/>
              </a:rPr>
              <a:t>LO</a:t>
            </a:r>
            <a:r>
              <a:rPr lang="it-IT" sz="2000" dirty="0">
                <a:solidFill>
                  <a:schemeClr val="bg1"/>
                </a:solidFill>
                <a:latin typeface="Helvetica 45 Light"/>
                <a:ea typeface="Helvetica 45 Light"/>
                <a:cs typeface="Helvetica 45 Light"/>
                <a:sym typeface="Helvetica 45 Light"/>
              </a:rPr>
              <a:t> STUDIO</a:t>
            </a:r>
            <a:endParaRPr sz="2000" dirty="0">
              <a:solidFill>
                <a:schemeClr val="bg1"/>
              </a:solidFill>
              <a:latin typeface="Helvetica 45 Light"/>
              <a:ea typeface="Helvetica 45 Light"/>
              <a:cs typeface="Helvetica 45 Light"/>
              <a:sym typeface="Helvetica 45 Light"/>
            </a:endParaRPr>
          </a:p>
        </p:txBody>
      </p:sp>
    </p:spTree>
    <p:extLst>
      <p:ext uri="{BB962C8B-B14F-4D97-AF65-F5344CB8AC3E}">
        <p14:creationId xmlns:p14="http://schemas.microsoft.com/office/powerpoint/2010/main" val="1242972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Layout personalizzato">
    <p:spTree>
      <p:nvGrpSpPr>
        <p:cNvPr id="1" name=""/>
        <p:cNvGrpSpPr/>
        <p:nvPr/>
      </p:nvGrpSpPr>
      <p:grpSpPr>
        <a:xfrm>
          <a:off x="0" y="0"/>
          <a:ext cx="0" cy="0"/>
          <a:chOff x="0" y="0"/>
          <a:chExt cx="0" cy="0"/>
        </a:xfrm>
      </p:grpSpPr>
      <p:sp>
        <p:nvSpPr>
          <p:cNvPr id="2" name="Rettangolo 1"/>
          <p:cNvSpPr/>
          <p:nvPr userDrawn="1"/>
        </p:nvSpPr>
        <p:spPr>
          <a:xfrm>
            <a:off x="0" y="6132769"/>
            <a:ext cx="12205252" cy="765385"/>
          </a:xfrm>
          <a:prstGeom prst="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t> </a:t>
            </a:r>
          </a:p>
        </p:txBody>
      </p:sp>
      <p:pic>
        <p:nvPicPr>
          <p:cNvPr id="3" name="Immagine 2"/>
          <p:cNvPicPr>
            <a:picLocks noChangeAspect="1"/>
          </p:cNvPicPr>
          <p:nvPr userDrawn="1"/>
        </p:nvPicPr>
        <p:blipFill>
          <a:blip r:embed="rId2"/>
          <a:stretch>
            <a:fillRect/>
          </a:stretch>
        </p:blipFill>
        <p:spPr>
          <a:xfrm>
            <a:off x="287940" y="6267679"/>
            <a:ext cx="2649220" cy="379129"/>
          </a:xfrm>
          <a:prstGeom prst="rect">
            <a:avLst/>
          </a:prstGeom>
        </p:spPr>
      </p:pic>
      <p:sp>
        <p:nvSpPr>
          <p:cNvPr id="4" name="Shape 15"/>
          <p:cNvSpPr/>
          <p:nvPr userDrawn="1"/>
        </p:nvSpPr>
        <p:spPr>
          <a:xfrm>
            <a:off x="10189029" y="6201330"/>
            <a:ext cx="1817913" cy="541174"/>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lvl="0">
              <a:lnSpc>
                <a:spcPts val="3500"/>
              </a:lnSpc>
              <a:buClr>
                <a:srgbClr val="254061"/>
              </a:buClr>
              <a:buSzPct val="100000"/>
              <a:defRPr sz="1800"/>
            </a:pPr>
            <a:r>
              <a:rPr lang="it-IT" sz="2000">
                <a:solidFill>
                  <a:schemeClr val="bg1"/>
                </a:solidFill>
                <a:latin typeface="Helvetica 45 Light"/>
                <a:ea typeface="Helvetica 45 Light"/>
                <a:cs typeface="Helvetica 45 Light"/>
                <a:sym typeface="Helvetica 45 Light"/>
              </a:rPr>
              <a:t>LA</a:t>
            </a:r>
            <a:r>
              <a:rPr lang="it-IT" sz="2000" baseline="0">
                <a:solidFill>
                  <a:schemeClr val="bg1"/>
                </a:solidFill>
                <a:latin typeface="Helvetica 45 Light"/>
                <a:ea typeface="Helvetica 45 Light"/>
                <a:cs typeface="Helvetica 45 Light"/>
                <a:sym typeface="Helvetica 45 Light"/>
              </a:rPr>
              <a:t> PROPOSTA</a:t>
            </a:r>
            <a:endParaRPr sz="2000" dirty="0">
              <a:solidFill>
                <a:schemeClr val="bg1"/>
              </a:solidFill>
              <a:latin typeface="Helvetica 45 Light"/>
              <a:ea typeface="Helvetica 45 Light"/>
              <a:cs typeface="Helvetica 45 Light"/>
              <a:sym typeface="Helvetica 45 Light"/>
            </a:endParaRPr>
          </a:p>
        </p:txBody>
      </p:sp>
    </p:spTree>
    <p:extLst>
      <p:ext uri="{BB962C8B-B14F-4D97-AF65-F5344CB8AC3E}">
        <p14:creationId xmlns:p14="http://schemas.microsoft.com/office/powerpoint/2010/main" val="51260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Layout personalizzato">
    <p:spTree>
      <p:nvGrpSpPr>
        <p:cNvPr id="1" name=""/>
        <p:cNvGrpSpPr/>
        <p:nvPr/>
      </p:nvGrpSpPr>
      <p:grpSpPr>
        <a:xfrm>
          <a:off x="0" y="0"/>
          <a:ext cx="0" cy="0"/>
          <a:chOff x="0" y="0"/>
          <a:chExt cx="0" cy="0"/>
        </a:xfrm>
      </p:grpSpPr>
      <p:sp>
        <p:nvSpPr>
          <p:cNvPr id="2" name="Rettangolo 1"/>
          <p:cNvSpPr/>
          <p:nvPr userDrawn="1"/>
        </p:nvSpPr>
        <p:spPr>
          <a:xfrm>
            <a:off x="0" y="6132769"/>
            <a:ext cx="12205252" cy="765385"/>
          </a:xfrm>
          <a:prstGeom prst="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t> </a:t>
            </a:r>
          </a:p>
        </p:txBody>
      </p:sp>
      <p:pic>
        <p:nvPicPr>
          <p:cNvPr id="3" name="Immagine 2"/>
          <p:cNvPicPr>
            <a:picLocks noChangeAspect="1"/>
          </p:cNvPicPr>
          <p:nvPr userDrawn="1"/>
        </p:nvPicPr>
        <p:blipFill>
          <a:blip r:embed="rId2"/>
          <a:stretch>
            <a:fillRect/>
          </a:stretch>
        </p:blipFill>
        <p:spPr>
          <a:xfrm>
            <a:off x="287940" y="6267679"/>
            <a:ext cx="2649220" cy="379129"/>
          </a:xfrm>
          <a:prstGeom prst="rect">
            <a:avLst/>
          </a:prstGeom>
        </p:spPr>
      </p:pic>
      <p:sp>
        <p:nvSpPr>
          <p:cNvPr id="4" name="Shape 15"/>
          <p:cNvSpPr/>
          <p:nvPr userDrawn="1"/>
        </p:nvSpPr>
        <p:spPr>
          <a:xfrm>
            <a:off x="8828314" y="6201330"/>
            <a:ext cx="3178629" cy="541174"/>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lvl="0">
              <a:lnSpc>
                <a:spcPts val="3500"/>
              </a:lnSpc>
              <a:buClr>
                <a:srgbClr val="254061"/>
              </a:buClr>
              <a:buSzPct val="100000"/>
              <a:defRPr sz="1800"/>
            </a:pPr>
            <a:r>
              <a:rPr lang="it-IT" sz="2000" dirty="0">
                <a:solidFill>
                  <a:schemeClr val="bg1"/>
                </a:solidFill>
                <a:latin typeface="Helvetica 45 Light"/>
                <a:ea typeface="Helvetica 45 Light"/>
                <a:cs typeface="Helvetica 45 Light"/>
                <a:sym typeface="Helvetica 45 Light"/>
              </a:rPr>
              <a:t>CONDIZIONI E MODALIT</a:t>
            </a:r>
            <a:r>
              <a:rPr lang="fr-FR" sz="2000" dirty="0">
                <a:solidFill>
                  <a:schemeClr val="bg1"/>
                </a:solidFill>
                <a:latin typeface="Helvetica 45 Light"/>
                <a:ea typeface="Helvetica 45 Light"/>
                <a:cs typeface="Helvetica 45 Light"/>
                <a:sym typeface="Helvetica 45 Light"/>
              </a:rPr>
              <a:t>À</a:t>
            </a:r>
          </a:p>
        </p:txBody>
      </p:sp>
    </p:spTree>
    <p:extLst>
      <p:ext uri="{BB962C8B-B14F-4D97-AF65-F5344CB8AC3E}">
        <p14:creationId xmlns:p14="http://schemas.microsoft.com/office/powerpoint/2010/main" val="948195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Layout personalizzato">
    <p:spTree>
      <p:nvGrpSpPr>
        <p:cNvPr id="1" name=""/>
        <p:cNvGrpSpPr/>
        <p:nvPr/>
      </p:nvGrpSpPr>
      <p:grpSpPr>
        <a:xfrm>
          <a:off x="0" y="0"/>
          <a:ext cx="0" cy="0"/>
          <a:chOff x="0" y="0"/>
          <a:chExt cx="0" cy="0"/>
        </a:xfrm>
      </p:grpSpPr>
      <p:sp>
        <p:nvSpPr>
          <p:cNvPr id="2" name="Rettangolo 1"/>
          <p:cNvSpPr/>
          <p:nvPr userDrawn="1"/>
        </p:nvSpPr>
        <p:spPr>
          <a:xfrm>
            <a:off x="0" y="6132769"/>
            <a:ext cx="12205252" cy="765385"/>
          </a:xfrm>
          <a:prstGeom prst="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t> </a:t>
            </a:r>
          </a:p>
        </p:txBody>
      </p:sp>
      <p:pic>
        <p:nvPicPr>
          <p:cNvPr id="3" name="Immagine 2"/>
          <p:cNvPicPr>
            <a:picLocks noChangeAspect="1"/>
          </p:cNvPicPr>
          <p:nvPr userDrawn="1"/>
        </p:nvPicPr>
        <p:blipFill>
          <a:blip r:embed="rId2"/>
          <a:stretch>
            <a:fillRect/>
          </a:stretch>
        </p:blipFill>
        <p:spPr>
          <a:xfrm>
            <a:off x="287940" y="6267679"/>
            <a:ext cx="2649220" cy="379129"/>
          </a:xfrm>
          <a:prstGeom prst="rect">
            <a:avLst/>
          </a:prstGeom>
        </p:spPr>
      </p:pic>
      <p:sp>
        <p:nvSpPr>
          <p:cNvPr id="4" name="Shape 15"/>
          <p:cNvSpPr/>
          <p:nvPr userDrawn="1"/>
        </p:nvSpPr>
        <p:spPr>
          <a:xfrm>
            <a:off x="8175172" y="6201330"/>
            <a:ext cx="3831772" cy="541174"/>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lvl="0">
              <a:lnSpc>
                <a:spcPts val="3500"/>
              </a:lnSpc>
              <a:buClr>
                <a:srgbClr val="254061"/>
              </a:buClr>
              <a:buSzPct val="100000"/>
              <a:defRPr sz="1800"/>
            </a:pPr>
            <a:r>
              <a:rPr lang="it-IT" sz="2000">
                <a:solidFill>
                  <a:schemeClr val="bg1"/>
                </a:solidFill>
                <a:latin typeface="Helvetica 45 Light"/>
                <a:ea typeface="Helvetica 45 Light"/>
                <a:cs typeface="Helvetica 45 Light"/>
                <a:sym typeface="Helvetica 45 Light"/>
              </a:rPr>
              <a:t>SPERIMENTAZIONE E DURATA</a:t>
            </a:r>
            <a:endParaRPr lang="fr-FR" sz="2000" dirty="0">
              <a:solidFill>
                <a:schemeClr val="bg1"/>
              </a:solidFill>
              <a:latin typeface="Helvetica 45 Light"/>
              <a:ea typeface="Helvetica 45 Light"/>
              <a:cs typeface="Helvetica 45 Light"/>
              <a:sym typeface="Helvetica 45 Light"/>
            </a:endParaRPr>
          </a:p>
        </p:txBody>
      </p:sp>
    </p:spTree>
    <p:extLst>
      <p:ext uri="{BB962C8B-B14F-4D97-AF65-F5344CB8AC3E}">
        <p14:creationId xmlns:p14="http://schemas.microsoft.com/office/powerpoint/2010/main" val="499890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297429" y="850811"/>
            <a:ext cx="2765181" cy="2765181"/>
          </a:xfrm>
          <a:prstGeom prst="ellipse">
            <a:avLst/>
          </a:prstGeom>
        </p:spPr>
        <p:txBody>
          <a:bodyPr rtlCol="0">
            <a:normAutofit/>
          </a:bodyPr>
          <a:lstStyle/>
          <a:p>
            <a:pPr lvl="0"/>
            <a:r>
              <a:rPr lang="it-IT" noProof="0"/>
              <a:t>Trascinare l'immagine su un segnaposto o fare clic sull'icona per aggiungerla</a:t>
            </a:r>
            <a:endParaRPr lang="en-US" noProof="0"/>
          </a:p>
        </p:txBody>
      </p:sp>
    </p:spTree>
    <p:extLst>
      <p:ext uri="{BB962C8B-B14F-4D97-AF65-F5344CB8AC3E}">
        <p14:creationId xmlns:p14="http://schemas.microsoft.com/office/powerpoint/2010/main" val="1628924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15" name="Picture Placeholder 11"/>
          <p:cNvSpPr>
            <a:spLocks noGrp="1"/>
          </p:cNvSpPr>
          <p:nvPr>
            <p:ph type="pic" sz="quarter" idx="13"/>
          </p:nvPr>
        </p:nvSpPr>
        <p:spPr>
          <a:xfrm>
            <a:off x="9202086" y="1905000"/>
            <a:ext cx="1812616" cy="1812616"/>
          </a:xfrm>
          <a:prstGeom prst="ellipse">
            <a:avLst/>
          </a:prstGeom>
        </p:spPr>
        <p:txBody>
          <a:bodyPr rtlCol="0">
            <a:normAutofit/>
          </a:bodyPr>
          <a:lstStyle/>
          <a:p>
            <a:pPr lvl="0"/>
            <a:r>
              <a:rPr lang="it-IT" noProof="0"/>
              <a:t>Trascinare l'immagine su un segnaposto o fare clic sull'icona per aggiungerla</a:t>
            </a:r>
            <a:endParaRPr lang="en-US" noProof="0"/>
          </a:p>
        </p:txBody>
      </p:sp>
      <p:sp>
        <p:nvSpPr>
          <p:cNvPr id="12" name="Picture Placeholder 11"/>
          <p:cNvSpPr>
            <a:spLocks noGrp="1"/>
          </p:cNvSpPr>
          <p:nvPr>
            <p:ph type="pic" sz="quarter" idx="10"/>
          </p:nvPr>
        </p:nvSpPr>
        <p:spPr>
          <a:xfrm>
            <a:off x="1177299" y="1905000"/>
            <a:ext cx="1812616" cy="1812616"/>
          </a:xfrm>
          <a:prstGeom prst="ellipse">
            <a:avLst/>
          </a:prstGeom>
        </p:spPr>
        <p:txBody>
          <a:bodyPr rtlCol="0">
            <a:normAutofit/>
          </a:bodyPr>
          <a:lstStyle/>
          <a:p>
            <a:pPr lvl="0"/>
            <a:r>
              <a:rPr lang="it-IT" noProof="0"/>
              <a:t>Trascinare l'immagine su un segnaposto o fare clic sull'icona per aggiungerla</a:t>
            </a:r>
            <a:endParaRPr lang="en-US" noProof="0"/>
          </a:p>
        </p:txBody>
      </p:sp>
      <p:sp>
        <p:nvSpPr>
          <p:cNvPr id="13" name="Picture Placeholder 11"/>
          <p:cNvSpPr>
            <a:spLocks noGrp="1"/>
          </p:cNvSpPr>
          <p:nvPr>
            <p:ph type="pic" sz="quarter" idx="11"/>
          </p:nvPr>
        </p:nvSpPr>
        <p:spPr>
          <a:xfrm>
            <a:off x="3852228" y="1905000"/>
            <a:ext cx="1812616" cy="1812616"/>
          </a:xfrm>
          <a:prstGeom prst="ellipse">
            <a:avLst/>
          </a:prstGeom>
        </p:spPr>
        <p:txBody>
          <a:bodyPr rtlCol="0">
            <a:normAutofit/>
          </a:bodyPr>
          <a:lstStyle/>
          <a:p>
            <a:pPr lvl="0"/>
            <a:r>
              <a:rPr lang="it-IT" noProof="0"/>
              <a:t>Trascinare l'immagine su un segnaposto o fare clic sull'icona per aggiungerla</a:t>
            </a:r>
            <a:endParaRPr lang="en-US" noProof="0"/>
          </a:p>
        </p:txBody>
      </p:sp>
      <p:sp>
        <p:nvSpPr>
          <p:cNvPr id="14" name="Picture Placeholder 11"/>
          <p:cNvSpPr>
            <a:spLocks noGrp="1"/>
          </p:cNvSpPr>
          <p:nvPr>
            <p:ph type="pic" sz="quarter" idx="12"/>
          </p:nvPr>
        </p:nvSpPr>
        <p:spPr>
          <a:xfrm>
            <a:off x="6527157" y="1905000"/>
            <a:ext cx="1812616" cy="1812616"/>
          </a:xfrm>
          <a:prstGeom prst="ellipse">
            <a:avLst/>
          </a:prstGeom>
        </p:spPr>
        <p:txBody>
          <a:bodyPr rtlCol="0">
            <a:normAutofit/>
          </a:bodyPr>
          <a:lstStyle/>
          <a:p>
            <a:pPr lvl="0"/>
            <a:r>
              <a:rPr lang="it-IT" noProof="0"/>
              <a:t>Trascinare l'immagine su un segnaposto o fare clic sull'icona per aggiungerla</a:t>
            </a:r>
            <a:endParaRPr lang="en-US" noProof="0"/>
          </a:p>
        </p:txBody>
      </p:sp>
    </p:spTree>
    <p:extLst>
      <p:ext uri="{BB962C8B-B14F-4D97-AF65-F5344CB8AC3E}">
        <p14:creationId xmlns:p14="http://schemas.microsoft.com/office/powerpoint/2010/main" val="12087915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endParaRPr lang="it-IT" altLang="it-IT"/>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endParaRPr lang="it-IT" altLang="it-I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800" smtClean="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4421B242-2F8A-4B2C-83E9-E12BCCCA62F0}" type="datetimeFigureOut">
              <a:rPr lang="en-US" smtClean="0"/>
              <a:t>07/10/18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8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800" smtClean="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70CFE57D-3E45-4ECE-B2D4-698A375E9E34}" type="slidenum">
              <a:rPr lang="en-US" smtClean="0"/>
              <a:t>‹#›</a:t>
            </a:fld>
            <a:endParaRPr lang="en-US"/>
          </a:p>
        </p:txBody>
      </p:sp>
    </p:spTree>
    <p:extLst>
      <p:ext uri="{BB962C8B-B14F-4D97-AF65-F5344CB8AC3E}">
        <p14:creationId xmlns:p14="http://schemas.microsoft.com/office/powerpoint/2010/main" val="1689818887"/>
      </p:ext>
    </p:extLst>
  </p:cSld>
  <p:clrMap bg1="lt1" tx1="dk1" bg2="lt2" tx2="dk2" accent1="accent1" accent2="accent2" accent3="accent3" accent4="accent4" accent5="accent5" accent6="accent6" hlink="hlink" folHlink="folHlink"/>
  <p:sldLayoutIdLst>
    <p:sldLayoutId id="2147483685" r:id="rId1"/>
    <p:sldLayoutId id="2147483702" r:id="rId2"/>
    <p:sldLayoutId id="2147483703" r:id="rId3"/>
    <p:sldLayoutId id="2147483697" r:id="rId4"/>
    <p:sldLayoutId id="2147483698" r:id="rId5"/>
    <p:sldLayoutId id="2147483699" r:id="rId6"/>
    <p:sldLayoutId id="2147483700"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704" r:id="rId18"/>
  </p:sldLayoutIdLst>
  <p:txStyles>
    <p:titleStyle>
      <a:lvl1pPr algn="l" rtl="0" eaLnBrk="1" fontAlgn="base" hangingPunct="1">
        <a:lnSpc>
          <a:spcPct val="90000"/>
        </a:lnSpc>
        <a:spcBef>
          <a:spcPct val="0"/>
        </a:spcBef>
        <a:spcAft>
          <a:spcPct val="0"/>
        </a:spcAft>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algn="l" rtl="0" eaLnBrk="1" fontAlgn="base" hangingPunct="1">
        <a:lnSpc>
          <a:spcPct val="90000"/>
        </a:lnSpc>
        <a:spcBef>
          <a:spcPct val="0"/>
        </a:spcBef>
        <a:spcAft>
          <a:spcPct val="0"/>
        </a:spcAft>
        <a:defRPr sz="2400">
          <a:solidFill>
            <a:schemeClr val="tx1"/>
          </a:solidFill>
          <a:latin typeface="Open Sans Light" charset="0"/>
          <a:ea typeface="Open Sans Light" charset="0"/>
          <a:cs typeface="Open Sans Light" charset="0"/>
        </a:defRPr>
      </a:lvl2pPr>
      <a:lvl3pPr algn="l" rtl="0" eaLnBrk="1" fontAlgn="base" hangingPunct="1">
        <a:lnSpc>
          <a:spcPct val="90000"/>
        </a:lnSpc>
        <a:spcBef>
          <a:spcPct val="0"/>
        </a:spcBef>
        <a:spcAft>
          <a:spcPct val="0"/>
        </a:spcAft>
        <a:defRPr sz="2400">
          <a:solidFill>
            <a:schemeClr val="tx1"/>
          </a:solidFill>
          <a:latin typeface="Open Sans Light" charset="0"/>
          <a:ea typeface="Open Sans Light" charset="0"/>
          <a:cs typeface="Open Sans Light" charset="0"/>
        </a:defRPr>
      </a:lvl3pPr>
      <a:lvl4pPr algn="l" rtl="0" eaLnBrk="1" fontAlgn="base" hangingPunct="1">
        <a:lnSpc>
          <a:spcPct val="90000"/>
        </a:lnSpc>
        <a:spcBef>
          <a:spcPct val="0"/>
        </a:spcBef>
        <a:spcAft>
          <a:spcPct val="0"/>
        </a:spcAft>
        <a:defRPr sz="2400">
          <a:solidFill>
            <a:schemeClr val="tx1"/>
          </a:solidFill>
          <a:latin typeface="Open Sans Light" charset="0"/>
          <a:ea typeface="Open Sans Light" charset="0"/>
          <a:cs typeface="Open Sans Light" charset="0"/>
        </a:defRPr>
      </a:lvl4pPr>
      <a:lvl5pPr algn="l" rtl="0" eaLnBrk="1" fontAlgn="base" hangingPunct="1">
        <a:lnSpc>
          <a:spcPct val="90000"/>
        </a:lnSpc>
        <a:spcBef>
          <a:spcPct val="0"/>
        </a:spcBef>
        <a:spcAft>
          <a:spcPct val="0"/>
        </a:spcAft>
        <a:defRPr sz="2400">
          <a:solidFill>
            <a:schemeClr val="tx1"/>
          </a:solidFill>
          <a:latin typeface="Open Sans Light" charset="0"/>
          <a:ea typeface="Open Sans Light" charset="0"/>
          <a:cs typeface="Open Sans Light" charset="0"/>
        </a:defRPr>
      </a:lvl5pPr>
      <a:lvl6pPr marL="457200" algn="l" rtl="0" eaLnBrk="1" fontAlgn="base" hangingPunct="1">
        <a:lnSpc>
          <a:spcPct val="90000"/>
        </a:lnSpc>
        <a:spcBef>
          <a:spcPct val="0"/>
        </a:spcBef>
        <a:spcAft>
          <a:spcPct val="0"/>
        </a:spcAft>
        <a:defRPr sz="2400">
          <a:solidFill>
            <a:schemeClr val="tx1"/>
          </a:solidFill>
          <a:latin typeface="Open Sans Light" charset="0"/>
          <a:ea typeface="Open Sans Light" charset="0"/>
          <a:cs typeface="Open Sans Light" charset="0"/>
        </a:defRPr>
      </a:lvl6pPr>
      <a:lvl7pPr marL="914400" algn="l" rtl="0" eaLnBrk="1" fontAlgn="base" hangingPunct="1">
        <a:lnSpc>
          <a:spcPct val="90000"/>
        </a:lnSpc>
        <a:spcBef>
          <a:spcPct val="0"/>
        </a:spcBef>
        <a:spcAft>
          <a:spcPct val="0"/>
        </a:spcAft>
        <a:defRPr sz="2400">
          <a:solidFill>
            <a:schemeClr val="tx1"/>
          </a:solidFill>
          <a:latin typeface="Open Sans Light" charset="0"/>
          <a:ea typeface="Open Sans Light" charset="0"/>
          <a:cs typeface="Open Sans Light" charset="0"/>
        </a:defRPr>
      </a:lvl7pPr>
      <a:lvl8pPr marL="1371600" algn="l" rtl="0" eaLnBrk="1" fontAlgn="base" hangingPunct="1">
        <a:lnSpc>
          <a:spcPct val="90000"/>
        </a:lnSpc>
        <a:spcBef>
          <a:spcPct val="0"/>
        </a:spcBef>
        <a:spcAft>
          <a:spcPct val="0"/>
        </a:spcAft>
        <a:defRPr sz="2400">
          <a:solidFill>
            <a:schemeClr val="tx1"/>
          </a:solidFill>
          <a:latin typeface="Open Sans Light" charset="0"/>
          <a:ea typeface="Open Sans Light" charset="0"/>
          <a:cs typeface="Open Sans Light" charset="0"/>
        </a:defRPr>
      </a:lvl8pPr>
      <a:lvl9pPr marL="1828800" algn="l" rtl="0" eaLnBrk="1" fontAlgn="base" hangingPunct="1">
        <a:lnSpc>
          <a:spcPct val="90000"/>
        </a:lnSpc>
        <a:spcBef>
          <a:spcPct val="0"/>
        </a:spcBef>
        <a:spcAft>
          <a:spcPct val="0"/>
        </a:spcAft>
        <a:defRPr sz="2400">
          <a:solidFill>
            <a:schemeClr val="tx1"/>
          </a:solidFill>
          <a:latin typeface="Open Sans Light" charset="0"/>
          <a:ea typeface="Open Sans Light" charset="0"/>
          <a:cs typeface="Open Sans Light" charset="0"/>
        </a:defRPr>
      </a:lvl9pPr>
    </p:titleStyle>
    <p:bodyStyle>
      <a:lvl1pPr algn="l" rtl="0" eaLnBrk="1" fontAlgn="base" hangingPunct="1">
        <a:lnSpc>
          <a:spcPct val="90000"/>
        </a:lnSpc>
        <a:spcBef>
          <a:spcPts val="1000"/>
        </a:spcBef>
        <a:spcAft>
          <a:spcPct val="0"/>
        </a:spcAft>
        <a:buFont typeface="Arial" charset="0"/>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Open Sans Light" charset="0"/>
          <a:cs typeface="Open Sans Light" charset="0"/>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Open Sans Light" charset="0"/>
          <a:cs typeface="Open Sans Light" charset="0"/>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Open Sans Light" charset="0"/>
          <a:cs typeface="Open Sans Light" charset="0"/>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Open Sans Light" charset="0"/>
          <a:cs typeface="Open Sans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4.emf"/><Relationship Id="rId3" Type="http://schemas.openxmlformats.org/officeDocument/2006/relationships/image" Target="../media/image5.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7.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p:nvPr/>
        </p:nvSpPr>
        <p:spPr>
          <a:xfrm>
            <a:off x="0" y="0"/>
            <a:ext cx="12192000" cy="6858000"/>
          </a:xfrm>
          <a:prstGeom prst="rect">
            <a:avLst/>
          </a:prstGeom>
          <a:solidFill>
            <a:schemeClr val="tx2">
              <a:lumMod val="60000"/>
              <a:lumOff val="4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Rettangolo 15"/>
          <p:cNvSpPr/>
          <p:nvPr/>
        </p:nvSpPr>
        <p:spPr>
          <a:xfrm>
            <a:off x="6321287" y="0"/>
            <a:ext cx="5870713" cy="1444487"/>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Rettangolo 16"/>
          <p:cNvSpPr/>
          <p:nvPr/>
        </p:nvSpPr>
        <p:spPr>
          <a:xfrm>
            <a:off x="6321287" y="5406886"/>
            <a:ext cx="5870713" cy="1444487"/>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 name="Rettangolo 17"/>
          <p:cNvSpPr/>
          <p:nvPr/>
        </p:nvSpPr>
        <p:spPr>
          <a:xfrm>
            <a:off x="-13252" y="5406886"/>
            <a:ext cx="5870713" cy="1444487"/>
          </a:xfrm>
          <a:prstGeom prst="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Rettangolo 18"/>
          <p:cNvSpPr/>
          <p:nvPr/>
        </p:nvSpPr>
        <p:spPr>
          <a:xfrm rot="16200000">
            <a:off x="-2842591" y="2604052"/>
            <a:ext cx="3975652" cy="168302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Rettangolo 19"/>
          <p:cNvSpPr/>
          <p:nvPr/>
        </p:nvSpPr>
        <p:spPr>
          <a:xfrm>
            <a:off x="-13252" y="0"/>
            <a:ext cx="5870713" cy="1444487"/>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Rettangolo 20"/>
          <p:cNvSpPr/>
          <p:nvPr/>
        </p:nvSpPr>
        <p:spPr>
          <a:xfrm>
            <a:off x="12192000" y="2716695"/>
            <a:ext cx="5870713" cy="1444487"/>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0177" y="2885660"/>
            <a:ext cx="1696719" cy="1106556"/>
          </a:xfrm>
          <a:prstGeom prst="rect">
            <a:avLst/>
          </a:prstGeom>
        </p:spPr>
      </p:pic>
      <p:pic>
        <p:nvPicPr>
          <p:cNvPr id="23" name="Immagine 22"/>
          <p:cNvPicPr>
            <a:picLocks noChangeAspect="1"/>
          </p:cNvPicPr>
          <p:nvPr/>
        </p:nvPicPr>
        <p:blipFill>
          <a:blip r:embed="rId3"/>
          <a:stretch>
            <a:fillRect/>
          </a:stretch>
        </p:blipFill>
        <p:spPr>
          <a:xfrm>
            <a:off x="6599584" y="3137313"/>
            <a:ext cx="5128590" cy="603250"/>
          </a:xfrm>
          <a:prstGeom prst="rect">
            <a:avLst/>
          </a:prstGeom>
        </p:spPr>
      </p:pic>
    </p:spTree>
    <p:extLst>
      <p:ext uri="{BB962C8B-B14F-4D97-AF65-F5344CB8AC3E}">
        <p14:creationId xmlns:p14="http://schemas.microsoft.com/office/powerpoint/2010/main" val="114196137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anim calcmode="lin" valueType="num">
                                      <p:cBhvr>
                                        <p:cTn id="19" dur="500" fill="hold"/>
                                        <p:tgtEl>
                                          <p:spTgt spid="18"/>
                                        </p:tgtEl>
                                        <p:attrNameLst>
                                          <p:attrName>ppt_x</p:attrName>
                                        </p:attrNameLst>
                                      </p:cBhvr>
                                      <p:tavLst>
                                        <p:tav tm="0">
                                          <p:val>
                                            <p:strVal val="#ppt_x"/>
                                          </p:val>
                                        </p:tav>
                                        <p:tav tm="100000">
                                          <p:val>
                                            <p:strVal val="#ppt_x"/>
                                          </p:val>
                                        </p:tav>
                                      </p:tavLst>
                                    </p:anim>
                                    <p:anim calcmode="lin" valueType="num">
                                      <p:cBhvr>
                                        <p:cTn id="20" dur="500" fill="hold"/>
                                        <p:tgtEl>
                                          <p:spTgt spid="1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anim calcmode="lin" valueType="num">
                                      <p:cBhvr>
                                        <p:cTn id="24" dur="500" fill="hold"/>
                                        <p:tgtEl>
                                          <p:spTgt spid="17"/>
                                        </p:tgtEl>
                                        <p:attrNameLst>
                                          <p:attrName>ppt_x</p:attrName>
                                        </p:attrNameLst>
                                      </p:cBhvr>
                                      <p:tavLst>
                                        <p:tav tm="0">
                                          <p:val>
                                            <p:strVal val="#ppt_x"/>
                                          </p:val>
                                        </p:tav>
                                        <p:tav tm="100000">
                                          <p:val>
                                            <p:strVal val="#ppt_x"/>
                                          </p:val>
                                        </p:tav>
                                      </p:tavLst>
                                    </p:anim>
                                    <p:anim calcmode="lin" valueType="num">
                                      <p:cBhvr>
                                        <p:cTn id="25" dur="500" fill="hold"/>
                                        <p:tgtEl>
                                          <p:spTgt spid="17"/>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0" presetClass="path" presetSubtype="0" accel="50000" decel="50000" fill="hold" grpId="0" nodeType="afterEffect">
                                  <p:stCondLst>
                                    <p:cond delay="0"/>
                                  </p:stCondLst>
                                  <p:childTnLst>
                                    <p:animMotion origin="layout" path="M -0.05104 -0.00254 L 0.13268 -0.00393 " pathEditMode="relative" rAng="0" ptsTypes="AA">
                                      <p:cBhvr>
                                        <p:cTn id="28" dur="500" fill="hold"/>
                                        <p:tgtEl>
                                          <p:spTgt spid="19"/>
                                        </p:tgtEl>
                                        <p:attrNameLst>
                                          <p:attrName>ppt_x</p:attrName>
                                          <p:attrName>ppt_y</p:attrName>
                                        </p:attrNameLst>
                                      </p:cBhvr>
                                      <p:rCtr x="9193" y="-69"/>
                                    </p:animMotion>
                                  </p:childTnLst>
                                </p:cTn>
                              </p:par>
                            </p:childTnLst>
                          </p:cTn>
                        </p:par>
                        <p:par>
                          <p:cTn id="29" fill="hold">
                            <p:stCondLst>
                              <p:cond delay="1500"/>
                            </p:stCondLst>
                            <p:childTnLst>
                              <p:par>
                                <p:cTn id="30" presetID="45" presetClass="entr" presetSubtype="0"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anim calcmode="lin" valueType="num">
                                      <p:cBhvr>
                                        <p:cTn id="33" dur="500" fill="hold"/>
                                        <p:tgtEl>
                                          <p:spTgt spid="22"/>
                                        </p:tgtEl>
                                        <p:attrNameLst>
                                          <p:attrName>ppt_w</p:attrName>
                                        </p:attrNameLst>
                                      </p:cBhvr>
                                      <p:tavLst>
                                        <p:tav tm="0" fmla="#ppt_w*sin(2.5*pi*$)">
                                          <p:val>
                                            <p:fltVal val="0"/>
                                          </p:val>
                                        </p:tav>
                                        <p:tav tm="100000">
                                          <p:val>
                                            <p:fltVal val="1"/>
                                          </p:val>
                                        </p:tav>
                                      </p:tavLst>
                                    </p:anim>
                                    <p:anim calcmode="lin" valueType="num">
                                      <p:cBhvr>
                                        <p:cTn id="34" dur="500" fill="hold"/>
                                        <p:tgtEl>
                                          <p:spTgt spid="22"/>
                                        </p:tgtEl>
                                        <p:attrNameLst>
                                          <p:attrName>ppt_h</p:attrName>
                                        </p:attrNameLst>
                                      </p:cBhvr>
                                      <p:tavLst>
                                        <p:tav tm="0">
                                          <p:val>
                                            <p:strVal val="#ppt_h"/>
                                          </p:val>
                                        </p:tav>
                                        <p:tav tm="100000">
                                          <p:val>
                                            <p:strVal val="#ppt_h"/>
                                          </p:val>
                                        </p:tav>
                                      </p:tavLst>
                                    </p:anim>
                                  </p:childTnLst>
                                </p:cTn>
                              </p:par>
                            </p:childTnLst>
                          </p:cTn>
                        </p:par>
                        <p:par>
                          <p:cTn id="35" fill="hold">
                            <p:stCondLst>
                              <p:cond delay="2000"/>
                            </p:stCondLst>
                            <p:childTnLst>
                              <p:par>
                                <p:cTn id="36" presetID="0" presetClass="path" presetSubtype="0" accel="50000" decel="50000" fill="hold" grpId="0" nodeType="afterEffect">
                                  <p:stCondLst>
                                    <p:cond delay="0"/>
                                  </p:stCondLst>
                                  <p:childTnLst>
                                    <p:animMotion origin="layout" path="M 4.79167E-6 1.11111E-6 L -0.48099 1.11111E-6 " pathEditMode="relative" rAng="0" ptsTypes="AA">
                                      <p:cBhvr>
                                        <p:cTn id="37" dur="1000" fill="hold"/>
                                        <p:tgtEl>
                                          <p:spTgt spid="21"/>
                                        </p:tgtEl>
                                        <p:attrNameLst>
                                          <p:attrName>ppt_x</p:attrName>
                                          <p:attrName>ppt_y</p:attrName>
                                        </p:attrNameLst>
                                      </p:cBhvr>
                                      <p:rCtr x="-24049" y="0"/>
                                    </p:animMotion>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IL MERCATO LEGALE"/>
          <p:cNvSpPr txBox="1">
            <a:spLocks noGrp="1"/>
          </p:cNvSpPr>
          <p:nvPr>
            <p:ph type="title"/>
          </p:nvPr>
        </p:nvSpPr>
        <p:spPr>
          <a:xfrm>
            <a:off x="838200" y="730250"/>
            <a:ext cx="10515600" cy="1325563"/>
          </a:xfrm>
          <a:prstGeom prst="rect">
            <a:avLst/>
          </a:prstGeom>
        </p:spPr>
        <p:txBody>
          <a:bodyPr/>
          <a:lstStyle/>
          <a:p>
            <a:pPr algn="ctr"/>
            <a:r>
              <a:rPr lang="it-IT" sz="4000" dirty="0">
                <a:solidFill>
                  <a:srgbClr val="00B0F0"/>
                </a:solidFill>
              </a:rPr>
              <a:t>DIRITTO EUROPEO PER LA PROTEZIONE DEI DATI </a:t>
            </a:r>
            <a:r>
              <a:rPr sz="4000" dirty="0">
                <a:solidFill>
                  <a:srgbClr val="00B0F0"/>
                </a:solidFill>
              </a:rPr>
              <a:t> </a:t>
            </a:r>
          </a:p>
        </p:txBody>
      </p:sp>
      <p:sp>
        <p:nvSpPr>
          <p:cNvPr id="161" name="La velocità della trasformazione che sta attraversando il nostro il nostro lavoro non si è mai vista in passato. Per decenni gli avvocati si sono concentrati nell’acquisizione di clientela preferendo le aziende di gandi dimensioni per la standardizzazione dei processi lavorativi.  ma, sostanzialmente il lavoro veniva eseguito sempre con modalità immutat nel tempo.…"/>
          <p:cNvSpPr txBox="1">
            <a:spLocks noGrp="1"/>
          </p:cNvSpPr>
          <p:nvPr>
            <p:ph type="body" idx="1"/>
          </p:nvPr>
        </p:nvSpPr>
        <p:spPr>
          <a:xfrm>
            <a:off x="1190625" y="2055813"/>
            <a:ext cx="9810750" cy="4018359"/>
          </a:xfrm>
          <a:prstGeom prst="rect">
            <a:avLst/>
          </a:prstGeom>
        </p:spPr>
        <p:txBody>
          <a:bodyPr/>
          <a:lstStyle/>
          <a:p>
            <a:pPr marL="385034" indent="-385034" defTabSz="361460">
              <a:spcBef>
                <a:spcPts val="2531"/>
              </a:spcBef>
              <a:buFont typeface="Arial" panose="020B0604020202020204" pitchFamily="34" charset="0"/>
              <a:buChar char="•"/>
              <a:defRPr sz="2992"/>
            </a:pPr>
            <a:r>
              <a:rPr lang="it-IT" sz="2400" b="1" dirty="0"/>
              <a:t>Convenzione europea dei diritti dell’Uomo (CEDU). </a:t>
            </a:r>
            <a:r>
              <a:rPr lang="it-IT" sz="2400" dirty="0"/>
              <a:t>L’art</a:t>
            </a:r>
            <a:r>
              <a:rPr lang="it-IT" sz="2400" u="sng" dirty="0"/>
              <a:t>. 8 </a:t>
            </a:r>
            <a:r>
              <a:rPr lang="it-IT" sz="2400" dirty="0"/>
              <a:t>contiene una la disposizione relativa al «diritto al rispetto della vita provata e familiare»</a:t>
            </a:r>
          </a:p>
          <a:p>
            <a:pPr marL="385034" indent="-385034" defTabSz="361460">
              <a:spcBef>
                <a:spcPts val="2531"/>
              </a:spcBef>
              <a:buFont typeface="Arial" panose="020B0604020202020204" pitchFamily="34" charset="0"/>
              <a:buChar char="•"/>
              <a:defRPr sz="2992"/>
            </a:pPr>
            <a:r>
              <a:rPr lang="it-IT" sz="2400" dirty="0"/>
              <a:t>Oltre alla Convenzione, fonte principale dell’ordinamento CEDU è la </a:t>
            </a:r>
            <a:r>
              <a:rPr lang="it-IT" sz="2400" b="1" dirty="0"/>
              <a:t>Convenzione 108/1981 </a:t>
            </a:r>
            <a:r>
              <a:rPr lang="it-IT" sz="2400" dirty="0"/>
              <a:t>«sulla protezione delle persone rispetto al trattamento automatizzato di dati di carattere personale» firmata a Strasburgo il 28 gennaio 1981 e recepita in Italia con la legge del 21 febbraio 1989.</a:t>
            </a:r>
          </a:p>
          <a:p>
            <a:pPr marL="385034" indent="-385034" defTabSz="361460">
              <a:spcBef>
                <a:spcPts val="2531"/>
              </a:spcBef>
              <a:buFont typeface="Arial" panose="020B0604020202020204" pitchFamily="34" charset="0"/>
              <a:buChar char="•"/>
              <a:defRPr sz="2992"/>
            </a:pPr>
            <a:r>
              <a:rPr lang="it-IT" sz="2400" b="1" dirty="0"/>
              <a:t>Convenzione di Budapest </a:t>
            </a:r>
            <a:r>
              <a:rPr lang="it-IT" sz="2400" dirty="0"/>
              <a:t>«sulla criminalità informatica» d3l 2001 </a:t>
            </a:r>
          </a:p>
          <a:p>
            <a:pPr marL="385034" indent="-385034" defTabSz="361460">
              <a:spcBef>
                <a:spcPts val="2531"/>
              </a:spcBef>
              <a:buFont typeface="Arial" panose="020B0604020202020204" pitchFamily="34" charset="0"/>
              <a:buChar char="•"/>
              <a:defRPr sz="2992"/>
            </a:pPr>
            <a:r>
              <a:rPr lang="it-IT" sz="2400" dirty="0"/>
              <a:t>A ciò si aggiungono una trentina di </a:t>
            </a:r>
            <a:r>
              <a:rPr lang="it-IT" sz="2400" b="1" dirty="0"/>
              <a:t>Raccomandazioni</a:t>
            </a:r>
            <a:r>
              <a:rPr lang="it-IT" sz="2400" dirty="0"/>
              <a:t> del Consiglio di Europa</a:t>
            </a:r>
          </a:p>
        </p:txBody>
      </p:sp>
      <p:pic>
        <p:nvPicPr>
          <p:cNvPr id="4" name="Immagine 3">
            <a:extLst>
              <a:ext uri="{FF2B5EF4-FFF2-40B4-BE49-F238E27FC236}">
                <a16:creationId xmlns:a16="http://schemas.microsoft.com/office/drawing/2014/main" xmlns="" id="{294F2536-2238-AC46-81C4-8BCE737CF7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499616" cy="694944"/>
          </a:xfrm>
          <a:prstGeom prst="rect">
            <a:avLst/>
          </a:prstGeom>
        </p:spPr>
      </p:pic>
    </p:spTree>
    <p:extLst>
      <p:ext uri="{BB962C8B-B14F-4D97-AF65-F5344CB8AC3E}">
        <p14:creationId xmlns:p14="http://schemas.microsoft.com/office/powerpoint/2010/main" val="159590368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ppt_w</p:attrName>
                                        </p:attrNameLst>
                                      </p:cBhvr>
                                      <p:tavLst>
                                        <p:tav tm="0" fmla="#ppt_w*sin(2.5*pi*$)">
                                          <p:val>
                                            <p:fltVal val="0"/>
                                          </p:val>
                                        </p:tav>
                                        <p:tav tm="100000">
                                          <p:val>
                                            <p:fltVal val="1"/>
                                          </p:val>
                                        </p:tav>
                                      </p:tavLst>
                                    </p:anim>
                                    <p:anim calcmode="lin" valueType="num">
                                      <p:cBhvr>
                                        <p:cTn id="9"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Aspetti critici"/>
          <p:cNvSpPr txBox="1">
            <a:spLocks noGrp="1"/>
          </p:cNvSpPr>
          <p:nvPr>
            <p:ph type="title"/>
          </p:nvPr>
        </p:nvSpPr>
        <p:spPr>
          <a:xfrm>
            <a:off x="838200" y="694944"/>
            <a:ext cx="10515600" cy="1325563"/>
          </a:xfrm>
          <a:prstGeom prst="rect">
            <a:avLst/>
          </a:prstGeom>
        </p:spPr>
        <p:txBody>
          <a:bodyPr/>
          <a:lstStyle/>
          <a:p>
            <a:pPr algn="ctr"/>
            <a:r>
              <a:rPr lang="it-IT" sz="4000" dirty="0">
                <a:solidFill>
                  <a:srgbClr val="00B0F0"/>
                </a:solidFill>
              </a:rPr>
              <a:t>DIRITTO EUROPEO PER LA PROTEZIONE DEI DATI</a:t>
            </a:r>
          </a:p>
        </p:txBody>
      </p:sp>
      <p:sp>
        <p:nvSpPr>
          <p:cNvPr id="164" name="Investimenti oggi necessari per fornire un servizio professionale competitivo…"/>
          <p:cNvSpPr txBox="1">
            <a:spLocks noGrp="1"/>
          </p:cNvSpPr>
          <p:nvPr>
            <p:ph type="body" idx="1"/>
          </p:nvPr>
        </p:nvSpPr>
        <p:spPr>
          <a:xfrm>
            <a:off x="838200" y="2020507"/>
            <a:ext cx="9810750" cy="4018359"/>
          </a:xfrm>
          <a:prstGeom prst="rect">
            <a:avLst/>
          </a:prstGeom>
        </p:spPr>
        <p:txBody>
          <a:bodyPr/>
          <a:lstStyle/>
          <a:p>
            <a:pPr>
              <a:buNone/>
            </a:pPr>
            <a:r>
              <a:rPr lang="it-IT" sz="2400" b="1" dirty="0"/>
              <a:t>CORTE EUROPEA DEI DIRITTI DELL’UOMO</a:t>
            </a:r>
          </a:p>
          <a:p>
            <a:pPr marL="342900" indent="-342900">
              <a:buFont typeface="Arial" panose="020B0604020202020204" pitchFamily="34" charset="0"/>
              <a:buChar char="•"/>
            </a:pPr>
            <a:r>
              <a:rPr lang="it-IT" sz="2400" dirty="0"/>
              <a:t>Di frequente la Corte è intervenuta in queste materie fissando principi recepiti dal legislatore europeo </a:t>
            </a:r>
          </a:p>
          <a:p>
            <a:pPr marL="342900" indent="-342900">
              <a:buFont typeface="Arial" panose="020B0604020202020204" pitchFamily="34" charset="0"/>
              <a:buChar char="•"/>
            </a:pPr>
            <a:r>
              <a:rPr lang="it-IT" sz="2400" dirty="0"/>
              <a:t>La Corte giudica sui diritti fondamentali e riconosce che il diritto alla protezione dei dati rientri tra quelli fondamentali </a:t>
            </a:r>
          </a:p>
          <a:p>
            <a:pPr marL="342900" indent="-342900">
              <a:buFont typeface="Arial" panose="020B0604020202020204" pitchFamily="34" charset="0"/>
              <a:buChar char="•"/>
            </a:pPr>
            <a:r>
              <a:rPr lang="it-IT" sz="2400" dirty="0"/>
              <a:t>Apertura nuovi sedi e copertura territoriale anche internazionale per particolari categorie di clienti  </a:t>
            </a:r>
          </a:p>
        </p:txBody>
      </p:sp>
      <p:pic>
        <p:nvPicPr>
          <p:cNvPr id="4" name="Immagine 3">
            <a:extLst>
              <a:ext uri="{FF2B5EF4-FFF2-40B4-BE49-F238E27FC236}">
                <a16:creationId xmlns:a16="http://schemas.microsoft.com/office/drawing/2014/main" xmlns="" id="{953FCFB3-611D-8B4C-8BA9-65DFEEDF93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499616" cy="694944"/>
          </a:xfrm>
          <a:prstGeom prst="rect">
            <a:avLst/>
          </a:prstGeom>
        </p:spPr>
      </p:pic>
    </p:spTree>
    <p:extLst>
      <p:ext uri="{BB962C8B-B14F-4D97-AF65-F5344CB8AC3E}">
        <p14:creationId xmlns:p14="http://schemas.microsoft.com/office/powerpoint/2010/main" val="176265944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ppt_w</p:attrName>
                                        </p:attrNameLst>
                                      </p:cBhvr>
                                      <p:tavLst>
                                        <p:tav tm="0" fmla="#ppt_w*sin(2.5*pi*$)">
                                          <p:val>
                                            <p:fltVal val="0"/>
                                          </p:val>
                                        </p:tav>
                                        <p:tav tm="100000">
                                          <p:val>
                                            <p:fltVal val="1"/>
                                          </p:val>
                                        </p:tav>
                                      </p:tavLst>
                                    </p:anim>
                                    <p:anim calcmode="lin" valueType="num">
                                      <p:cBhvr>
                                        <p:cTn id="9"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Aspetti critici"/>
          <p:cNvSpPr txBox="1">
            <a:spLocks noGrp="1"/>
          </p:cNvSpPr>
          <p:nvPr>
            <p:ph type="title"/>
          </p:nvPr>
        </p:nvSpPr>
        <p:spPr>
          <a:xfrm>
            <a:off x="838200" y="694944"/>
            <a:ext cx="10515600" cy="1325563"/>
          </a:xfrm>
          <a:prstGeom prst="rect">
            <a:avLst/>
          </a:prstGeom>
        </p:spPr>
        <p:txBody>
          <a:bodyPr/>
          <a:lstStyle/>
          <a:p>
            <a:pPr algn="ctr"/>
            <a:r>
              <a:rPr lang="it-IT" sz="4000" dirty="0">
                <a:solidFill>
                  <a:srgbClr val="00B0F0"/>
                </a:solidFill>
              </a:rPr>
              <a:t>DIRITTO EUROPEO PER LA PROTEZIONE DEI DATI</a:t>
            </a:r>
          </a:p>
        </p:txBody>
      </p:sp>
      <p:sp>
        <p:nvSpPr>
          <p:cNvPr id="164" name="Investimenti oggi necessari per fornire un servizio professionale competitivo…"/>
          <p:cNvSpPr txBox="1">
            <a:spLocks noGrp="1"/>
          </p:cNvSpPr>
          <p:nvPr>
            <p:ph type="body" idx="1"/>
          </p:nvPr>
        </p:nvSpPr>
        <p:spPr>
          <a:prstGeom prst="rect">
            <a:avLst/>
          </a:prstGeom>
        </p:spPr>
        <p:txBody>
          <a:bodyPr/>
          <a:lstStyle/>
          <a:p>
            <a:pPr>
              <a:buNone/>
            </a:pPr>
            <a:r>
              <a:rPr lang="it-IT" sz="2400" b="1" dirty="0"/>
              <a:t>CORTE DI GIUSTIZIA DELL’UNIONE EUROPEA E’ INTERVENUTA SU </a:t>
            </a:r>
          </a:p>
          <a:p>
            <a:pPr>
              <a:buNone/>
            </a:pPr>
            <a:endParaRPr lang="it-IT" sz="2400" dirty="0"/>
          </a:p>
          <a:p>
            <a:pPr marL="342900" indent="-342900">
              <a:buFont typeface="Arial" panose="020B0604020202020204" pitchFamily="34" charset="0"/>
              <a:buChar char="•"/>
            </a:pPr>
            <a:r>
              <a:rPr lang="it-IT" sz="2400" b="1" dirty="0"/>
              <a:t>Diritto all’oblio  </a:t>
            </a:r>
            <a:r>
              <a:rPr lang="it-IT" sz="2400" dirty="0"/>
              <a:t>(13 maggio 2014, cd. caso  Google </a:t>
            </a:r>
            <a:r>
              <a:rPr lang="it-IT" sz="2400" dirty="0" err="1"/>
              <a:t>Spain</a:t>
            </a:r>
            <a:r>
              <a:rPr lang="it-IT" sz="2400" dirty="0"/>
              <a:t>). La Corte di Giustizia ha ritenuto meritevole di tutela la richiesta avanzata da un soggetto di non vedere “indicizzato” tra gli elenchi dei risultati delle ricerche le pagine che presentano contenuti riguardanti la sua persona e che quindi possono arrecargli pregiudizio nonostante sia trascorso del tempo dalla pubblicazione della notizia. </a:t>
            </a:r>
            <a:r>
              <a:rPr lang="it-IT" sz="2400" dirty="0" err="1"/>
              <a:t>ll</a:t>
            </a:r>
            <a:r>
              <a:rPr lang="it-IT" sz="2400" dirty="0"/>
              <a:t> diritto all’oblio rientra nell’ambito dei diritti della personalità (art. 17 del nuovo Regolamento 2016/679) </a:t>
            </a:r>
          </a:p>
        </p:txBody>
      </p:sp>
      <p:pic>
        <p:nvPicPr>
          <p:cNvPr id="4" name="Immagine 3">
            <a:extLst>
              <a:ext uri="{FF2B5EF4-FFF2-40B4-BE49-F238E27FC236}">
                <a16:creationId xmlns:a16="http://schemas.microsoft.com/office/drawing/2014/main" xmlns="" id="{953FCFB3-611D-8B4C-8BA9-65DFEEDF93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499616" cy="694944"/>
          </a:xfrm>
          <a:prstGeom prst="rect">
            <a:avLst/>
          </a:prstGeom>
        </p:spPr>
      </p:pic>
    </p:spTree>
    <p:extLst>
      <p:ext uri="{BB962C8B-B14F-4D97-AF65-F5344CB8AC3E}">
        <p14:creationId xmlns:p14="http://schemas.microsoft.com/office/powerpoint/2010/main" val="350767874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ppt_w</p:attrName>
                                        </p:attrNameLst>
                                      </p:cBhvr>
                                      <p:tavLst>
                                        <p:tav tm="0" fmla="#ppt_w*sin(2.5*pi*$)">
                                          <p:val>
                                            <p:fltVal val="0"/>
                                          </p:val>
                                        </p:tav>
                                        <p:tav tm="100000">
                                          <p:val>
                                            <p:fltVal val="1"/>
                                          </p:val>
                                        </p:tav>
                                      </p:tavLst>
                                    </p:anim>
                                    <p:anim calcmode="lin" valueType="num">
                                      <p:cBhvr>
                                        <p:cTn id="9"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Aspetti critici"/>
          <p:cNvSpPr txBox="1">
            <a:spLocks noGrp="1"/>
          </p:cNvSpPr>
          <p:nvPr>
            <p:ph type="title"/>
          </p:nvPr>
        </p:nvSpPr>
        <p:spPr>
          <a:xfrm>
            <a:off x="838200" y="640132"/>
            <a:ext cx="10515600" cy="1325563"/>
          </a:xfrm>
          <a:prstGeom prst="rect">
            <a:avLst/>
          </a:prstGeom>
        </p:spPr>
        <p:txBody>
          <a:bodyPr/>
          <a:lstStyle/>
          <a:p>
            <a:pPr algn="ctr"/>
            <a:r>
              <a:rPr lang="it-IT" sz="4000" dirty="0">
                <a:solidFill>
                  <a:srgbClr val="00B0F0"/>
                </a:solidFill>
              </a:rPr>
              <a:t>DIRITTO EUROPEO PER LA PROTEZIONE DEI DATI</a:t>
            </a:r>
          </a:p>
        </p:txBody>
      </p:sp>
      <p:sp>
        <p:nvSpPr>
          <p:cNvPr id="164" name="Investimenti oggi necessari per fornire un servizio professionale competitivo…"/>
          <p:cNvSpPr txBox="1">
            <a:spLocks noGrp="1"/>
          </p:cNvSpPr>
          <p:nvPr>
            <p:ph type="body" idx="1"/>
          </p:nvPr>
        </p:nvSpPr>
        <p:spPr>
          <a:xfrm>
            <a:off x="1190625" y="1837730"/>
            <a:ext cx="9810750" cy="4018359"/>
          </a:xfrm>
          <a:prstGeom prst="rect">
            <a:avLst/>
          </a:prstGeom>
        </p:spPr>
        <p:txBody>
          <a:bodyPr/>
          <a:lstStyle/>
          <a:p>
            <a:pPr>
              <a:buNone/>
            </a:pPr>
            <a:r>
              <a:rPr lang="it-IT" sz="2400" dirty="0"/>
              <a:t>CORTE DI GIUSTIZIA DELL’UNIONE EUROPEA E’ INTERVENUTA SU </a:t>
            </a:r>
          </a:p>
          <a:p>
            <a:pPr>
              <a:buNone/>
            </a:pPr>
            <a:endParaRPr lang="it-IT" sz="2400" dirty="0"/>
          </a:p>
          <a:p>
            <a:pPr marL="342900" indent="-342900">
              <a:buFont typeface="Arial" panose="020B0604020202020204" pitchFamily="34" charset="0"/>
              <a:buChar char="•"/>
            </a:pPr>
            <a:r>
              <a:rPr lang="it-IT" sz="2400" b="1" dirty="0"/>
              <a:t>Data </a:t>
            </a:r>
            <a:r>
              <a:rPr lang="it-IT" sz="2400" b="1" dirty="0" err="1"/>
              <a:t>retention</a:t>
            </a:r>
            <a:r>
              <a:rPr lang="it-IT" sz="2400" b="1" dirty="0"/>
              <a:t> nelle comunicazioni elettroniche</a:t>
            </a:r>
            <a:r>
              <a:rPr lang="it-IT" sz="2400" dirty="0"/>
              <a:t>. la Corte di giustizia aveva annullato, nel caso Digital </a:t>
            </a:r>
            <a:r>
              <a:rPr lang="it-IT" sz="2400" dirty="0" err="1"/>
              <a:t>Rights</a:t>
            </a:r>
            <a:r>
              <a:rPr lang="it-IT" sz="2400" dirty="0"/>
              <a:t> </a:t>
            </a:r>
            <a:r>
              <a:rPr lang="it-IT" sz="2400" dirty="0" err="1"/>
              <a:t>Ireland</a:t>
            </a:r>
            <a:r>
              <a:rPr lang="it-IT" sz="2400" dirty="0"/>
              <a:t>, la direttiva 2006/24/CE (c.d. direttiva “Frattini” o “data </a:t>
            </a:r>
            <a:r>
              <a:rPr lang="it-IT" sz="2400" dirty="0" err="1"/>
              <a:t>retention</a:t>
            </a:r>
            <a:r>
              <a:rPr lang="it-IT" sz="2400" dirty="0"/>
              <a:t>”) sulla conservazione dei dati personali da parte dei fornitori di servizi di comunicazione elettronica, ritenendo che il contenuto di tale atto non fosse compatibile con le garanzie previste dagli artt. 7 e 8 della Carta dei diritti fondamentali dell’Unione europea a tutela del diritto alla privacy.</a:t>
            </a:r>
          </a:p>
          <a:p>
            <a:pPr marL="342900" indent="-342900">
              <a:buFont typeface="Arial" panose="020B0604020202020204" pitchFamily="34" charset="0"/>
              <a:buChar char="•"/>
            </a:pPr>
            <a:r>
              <a:rPr lang="it-IT" sz="2400" b="1" dirty="0"/>
              <a:t>Validità degli accordi </a:t>
            </a:r>
            <a:r>
              <a:rPr lang="it-IT" sz="2400" b="1" dirty="0" err="1"/>
              <a:t>Safe</a:t>
            </a:r>
            <a:r>
              <a:rPr lang="it-IT" sz="2400" b="1" dirty="0"/>
              <a:t> Harbour UE USA</a:t>
            </a:r>
            <a:r>
              <a:rPr lang="it-IT" sz="2400" dirty="0"/>
              <a:t>, sentenza con la quale è stato deciso che l’accordo c.d. del </a:t>
            </a:r>
            <a:r>
              <a:rPr lang="it-IT" sz="2400" dirty="0" err="1"/>
              <a:t>Safe</a:t>
            </a:r>
            <a:r>
              <a:rPr lang="it-IT" sz="2400" dirty="0"/>
              <a:t> Harbour, cioè la norma sull’approdo sicuro dei dati personali trasferiti verso gli USA che ha certificato 15 anni fa i rapporti di fiducia tra Bruxelles e gli Stati Uniti, non è valido.</a:t>
            </a:r>
          </a:p>
        </p:txBody>
      </p:sp>
      <p:pic>
        <p:nvPicPr>
          <p:cNvPr id="4" name="Immagine 3">
            <a:extLst>
              <a:ext uri="{FF2B5EF4-FFF2-40B4-BE49-F238E27FC236}">
                <a16:creationId xmlns:a16="http://schemas.microsoft.com/office/drawing/2014/main" xmlns="" id="{953FCFB3-611D-8B4C-8BA9-65DFEEDF93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499616" cy="694944"/>
          </a:xfrm>
          <a:prstGeom prst="rect">
            <a:avLst/>
          </a:prstGeom>
        </p:spPr>
      </p:pic>
    </p:spTree>
    <p:extLst>
      <p:ext uri="{BB962C8B-B14F-4D97-AF65-F5344CB8AC3E}">
        <p14:creationId xmlns:p14="http://schemas.microsoft.com/office/powerpoint/2010/main" val="416698645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ppt_w</p:attrName>
                                        </p:attrNameLst>
                                      </p:cBhvr>
                                      <p:tavLst>
                                        <p:tav tm="0" fmla="#ppt_w*sin(2.5*pi*$)">
                                          <p:val>
                                            <p:fltVal val="0"/>
                                          </p:val>
                                        </p:tav>
                                        <p:tav tm="100000">
                                          <p:val>
                                            <p:fltVal val="1"/>
                                          </p:val>
                                        </p:tav>
                                      </p:tavLst>
                                    </p:anim>
                                    <p:anim calcmode="lin" valueType="num">
                                      <p:cBhvr>
                                        <p:cTn id="9"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Risposta"/>
          <p:cNvSpPr txBox="1">
            <a:spLocks noGrp="1"/>
          </p:cNvSpPr>
          <p:nvPr>
            <p:ph type="title"/>
          </p:nvPr>
        </p:nvSpPr>
        <p:spPr>
          <a:xfrm>
            <a:off x="838200" y="832155"/>
            <a:ext cx="10515600" cy="1325563"/>
          </a:xfrm>
          <a:prstGeom prst="rect">
            <a:avLst/>
          </a:prstGeom>
        </p:spPr>
        <p:txBody>
          <a:bodyPr/>
          <a:lstStyle/>
          <a:p>
            <a:pPr algn="ctr"/>
            <a:r>
              <a:rPr lang="it-IT" sz="4000" dirty="0">
                <a:solidFill>
                  <a:srgbClr val="00B0F0"/>
                </a:solidFill>
              </a:rPr>
              <a:t>FONTI DELL’ORDINAMENTO EUROPEO IN MATERIA DI PROTEZIOEN DATI</a:t>
            </a:r>
          </a:p>
        </p:txBody>
      </p:sp>
      <p:sp>
        <p:nvSpPr>
          <p:cNvPr id="167" name="Aggregazioni con altri studi della stessa dimensione in funzione di network (Lotito)…"/>
          <p:cNvSpPr txBox="1">
            <a:spLocks noGrp="1"/>
          </p:cNvSpPr>
          <p:nvPr>
            <p:ph type="body" idx="1"/>
          </p:nvPr>
        </p:nvSpPr>
        <p:spPr>
          <a:xfrm>
            <a:off x="1190625" y="2678978"/>
            <a:ext cx="9810750" cy="4018359"/>
          </a:xfrm>
          <a:prstGeom prst="rect">
            <a:avLst/>
          </a:prstGeom>
        </p:spPr>
        <p:txBody>
          <a:bodyPr/>
          <a:lstStyle/>
          <a:p>
            <a:pPr marL="342900" indent="-342900">
              <a:buFont typeface="Arial" panose="020B0604020202020204" pitchFamily="34" charset="0"/>
              <a:buChar char="•"/>
            </a:pPr>
            <a:r>
              <a:rPr lang="it-IT" sz="2400" b="1" dirty="0"/>
              <a:t>TRATTATO DI LISBONA</a:t>
            </a:r>
            <a:r>
              <a:rPr lang="it-IT" sz="2400" dirty="0"/>
              <a:t>, comprensivo della Carta dei diritti dell’Unione proclamata a Nizza </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b="1" dirty="0"/>
              <a:t>DIRETTIVA 95/46/CE,</a:t>
            </a:r>
            <a:r>
              <a:rPr lang="it-IT" sz="2400" dirty="0"/>
              <a:t> relativa alla tutela delle persone fisiche con riguardo al trattamento dei dati personali, nonché la libera circolazione dei dati, attuata in Italia con la legge 675/1996</a:t>
            </a:r>
          </a:p>
        </p:txBody>
      </p:sp>
      <p:pic>
        <p:nvPicPr>
          <p:cNvPr id="4" name="Immagine 3">
            <a:extLst>
              <a:ext uri="{FF2B5EF4-FFF2-40B4-BE49-F238E27FC236}">
                <a16:creationId xmlns:a16="http://schemas.microsoft.com/office/drawing/2014/main" xmlns="" id="{AAC44B17-1019-3448-942A-D8CF468D9C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499616" cy="694944"/>
          </a:xfrm>
          <a:prstGeom prst="rect">
            <a:avLst/>
          </a:prstGeom>
        </p:spPr>
      </p:pic>
    </p:spTree>
    <p:extLst>
      <p:ext uri="{BB962C8B-B14F-4D97-AF65-F5344CB8AC3E}">
        <p14:creationId xmlns:p14="http://schemas.microsoft.com/office/powerpoint/2010/main" val="74252866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ppt_w</p:attrName>
                                        </p:attrNameLst>
                                      </p:cBhvr>
                                      <p:tavLst>
                                        <p:tav tm="0" fmla="#ppt_w*sin(2.5*pi*$)">
                                          <p:val>
                                            <p:fltVal val="0"/>
                                          </p:val>
                                        </p:tav>
                                        <p:tav tm="100000">
                                          <p:val>
                                            <p:fltVal val="1"/>
                                          </p:val>
                                        </p:tav>
                                      </p:tavLst>
                                    </p:anim>
                                    <p:anim calcmode="lin" valueType="num">
                                      <p:cBhvr>
                                        <p:cTn id="9"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Risposta"/>
          <p:cNvSpPr txBox="1">
            <a:spLocks noGrp="1"/>
          </p:cNvSpPr>
          <p:nvPr>
            <p:ph type="title"/>
          </p:nvPr>
        </p:nvSpPr>
        <p:spPr>
          <a:xfrm>
            <a:off x="838200" y="832155"/>
            <a:ext cx="10515600" cy="1325563"/>
          </a:xfrm>
          <a:prstGeom prst="rect">
            <a:avLst/>
          </a:prstGeom>
        </p:spPr>
        <p:txBody>
          <a:bodyPr/>
          <a:lstStyle/>
          <a:p>
            <a:pPr algn="ctr"/>
            <a:r>
              <a:rPr lang="it-IT" sz="4000" dirty="0">
                <a:solidFill>
                  <a:srgbClr val="00B0F0"/>
                </a:solidFill>
              </a:rPr>
              <a:t>FONTI DELL’ORDINAMENTO EUROPEO IN MATERIA DI PROTEZIOEN DATI</a:t>
            </a:r>
          </a:p>
        </p:txBody>
      </p:sp>
      <p:sp>
        <p:nvSpPr>
          <p:cNvPr id="167" name="Aggregazioni con altri studi della stessa dimensione in funzione di network (Lotito)…"/>
          <p:cNvSpPr txBox="1">
            <a:spLocks noGrp="1"/>
          </p:cNvSpPr>
          <p:nvPr>
            <p:ph type="body" idx="1"/>
          </p:nvPr>
        </p:nvSpPr>
        <p:spPr>
          <a:prstGeom prst="rect">
            <a:avLst/>
          </a:prstGeom>
        </p:spPr>
        <p:txBody>
          <a:bodyPr/>
          <a:lstStyle/>
          <a:p>
            <a:pPr marL="342900" indent="-342900">
              <a:buFont typeface="Arial" panose="020B0604020202020204" pitchFamily="34" charset="0"/>
              <a:buChar char="•"/>
            </a:pPr>
            <a:r>
              <a:rPr lang="it-IT" sz="2400" b="1" dirty="0"/>
              <a:t>DIRETTIVA 2002/58/CE</a:t>
            </a:r>
            <a:r>
              <a:rPr lang="it-IT" sz="2400" dirty="0"/>
              <a:t>, relativa al trattamento dei dati personali e alla tutela della vita privata nel settore delle comunicazioni elettroniche, attuata in Italia con la legge 201/2002</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b="1" dirty="0"/>
              <a:t>DIRETTIVA 2009/136/CE</a:t>
            </a:r>
            <a:r>
              <a:rPr lang="it-IT" sz="2400" dirty="0"/>
              <a:t>, che ha modificato la Direttiva 2002/22/CE (relativa ai diritti degli utenti in materia di reti e servizi di comunicazione elettronica), della Direttiva 2002/58/CE e del Regolamento 2006/20004 (sulla cooperazione tra le autorità nazionali responsabili dell’esecuzione della tutela dei consumatori </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b="1" dirty="0"/>
              <a:t>REGOLAMENTO 679/2016</a:t>
            </a:r>
          </a:p>
        </p:txBody>
      </p:sp>
      <p:pic>
        <p:nvPicPr>
          <p:cNvPr id="4" name="Immagine 3">
            <a:extLst>
              <a:ext uri="{FF2B5EF4-FFF2-40B4-BE49-F238E27FC236}">
                <a16:creationId xmlns:a16="http://schemas.microsoft.com/office/drawing/2014/main" xmlns="" id="{AAC44B17-1019-3448-942A-D8CF468D9C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499616" cy="694944"/>
          </a:xfrm>
          <a:prstGeom prst="rect">
            <a:avLst/>
          </a:prstGeom>
        </p:spPr>
      </p:pic>
    </p:spTree>
    <p:extLst>
      <p:ext uri="{BB962C8B-B14F-4D97-AF65-F5344CB8AC3E}">
        <p14:creationId xmlns:p14="http://schemas.microsoft.com/office/powerpoint/2010/main" val="19815315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ppt_w</p:attrName>
                                        </p:attrNameLst>
                                      </p:cBhvr>
                                      <p:tavLst>
                                        <p:tav tm="0" fmla="#ppt_w*sin(2.5*pi*$)">
                                          <p:val>
                                            <p:fltVal val="0"/>
                                          </p:val>
                                        </p:tav>
                                        <p:tav tm="100000">
                                          <p:val>
                                            <p:fltVal val="1"/>
                                          </p:val>
                                        </p:tav>
                                      </p:tavLst>
                                    </p:anim>
                                    <p:anim calcmode="lin" valueType="num">
                                      <p:cBhvr>
                                        <p:cTn id="9"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Risposta"/>
          <p:cNvSpPr txBox="1">
            <a:spLocks noGrp="1"/>
          </p:cNvSpPr>
          <p:nvPr>
            <p:ph type="title"/>
          </p:nvPr>
        </p:nvSpPr>
        <p:spPr>
          <a:xfrm>
            <a:off x="838200" y="832155"/>
            <a:ext cx="10515600" cy="1325563"/>
          </a:xfrm>
          <a:prstGeom prst="rect">
            <a:avLst/>
          </a:prstGeom>
        </p:spPr>
        <p:txBody>
          <a:bodyPr/>
          <a:lstStyle/>
          <a:p>
            <a:pPr algn="ctr"/>
            <a:r>
              <a:rPr lang="it-IT" sz="4000" dirty="0">
                <a:solidFill>
                  <a:srgbClr val="00B0F0"/>
                </a:solidFill>
              </a:rPr>
              <a:t/>
            </a:r>
            <a:br>
              <a:rPr lang="it-IT" sz="4000" dirty="0">
                <a:solidFill>
                  <a:srgbClr val="00B0F0"/>
                </a:solidFill>
              </a:rPr>
            </a:br>
            <a:r>
              <a:rPr lang="it-IT" sz="4000" dirty="0">
                <a:solidFill>
                  <a:srgbClr val="00B0F0"/>
                </a:solidFill>
              </a:rPr>
              <a:t>REGOLAMENTO 679/2016</a:t>
            </a:r>
            <a:br>
              <a:rPr lang="it-IT" sz="4000" dirty="0">
                <a:solidFill>
                  <a:srgbClr val="00B0F0"/>
                </a:solidFill>
              </a:rPr>
            </a:br>
            <a:r>
              <a:rPr lang="it-IT" sz="4000" dirty="0">
                <a:solidFill>
                  <a:srgbClr val="00B0F0"/>
                </a:solidFill>
              </a:rPr>
              <a:t/>
            </a:r>
            <a:br>
              <a:rPr lang="it-IT" sz="4000" dirty="0">
                <a:solidFill>
                  <a:srgbClr val="00B0F0"/>
                </a:solidFill>
              </a:rPr>
            </a:br>
            <a:endParaRPr lang="it-IT" sz="4000" dirty="0">
              <a:solidFill>
                <a:srgbClr val="00B0F0"/>
              </a:solidFill>
            </a:endParaRPr>
          </a:p>
        </p:txBody>
      </p:sp>
      <p:sp>
        <p:nvSpPr>
          <p:cNvPr id="167" name="Aggregazioni con altri studi della stessa dimensione in funzione di network (Lotito)…"/>
          <p:cNvSpPr txBox="1">
            <a:spLocks noGrp="1"/>
          </p:cNvSpPr>
          <p:nvPr>
            <p:ph type="body" idx="1"/>
          </p:nvPr>
        </p:nvSpPr>
        <p:spPr>
          <a:prstGeom prst="rect">
            <a:avLst/>
          </a:prstGeom>
        </p:spPr>
        <p:txBody>
          <a:bodyPr/>
          <a:lstStyle/>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dirty="0"/>
              <a:t>(1) </a:t>
            </a:r>
            <a:r>
              <a:rPr lang="it-IT" sz="2400" b="1" dirty="0"/>
              <a:t>La protezione delle persone fisiche </a:t>
            </a:r>
            <a:r>
              <a:rPr lang="it-IT" sz="2400" dirty="0"/>
              <a:t>con riguardo al trattamento dei dati di carattere personale </a:t>
            </a:r>
            <a:r>
              <a:rPr lang="it-IT" sz="2400" b="1" dirty="0"/>
              <a:t>è un diritto fondamentale</a:t>
            </a:r>
            <a:r>
              <a:rPr lang="it-IT" sz="2400" dirty="0"/>
              <a:t>. </a:t>
            </a:r>
            <a:r>
              <a:rPr lang="it-IT" sz="2400" u="sng" dirty="0"/>
              <a:t>L'articolo 8</a:t>
            </a:r>
            <a:r>
              <a:rPr lang="it-IT" sz="2400" dirty="0"/>
              <a:t>, paragrafo 1, della Carta dei diritti fondamentali dell'Unione europea («Carta») e l'articolo 16, paragrafo 1, del trattato sul funzionamento dell'Unione europea («TFUE») stabiliscono che </a:t>
            </a:r>
            <a:r>
              <a:rPr lang="it-IT" sz="2400" u="sng" dirty="0"/>
              <a:t>ogni persona ha diritto alla protezione dei dati di carattere personale che la riguardano</a:t>
            </a:r>
            <a:r>
              <a:rPr lang="it-IT" sz="2400" dirty="0"/>
              <a:t>.</a:t>
            </a:r>
          </a:p>
        </p:txBody>
      </p:sp>
      <p:pic>
        <p:nvPicPr>
          <p:cNvPr id="4" name="Immagine 3">
            <a:extLst>
              <a:ext uri="{FF2B5EF4-FFF2-40B4-BE49-F238E27FC236}">
                <a16:creationId xmlns:a16="http://schemas.microsoft.com/office/drawing/2014/main" xmlns="" id="{AAC44B17-1019-3448-942A-D8CF468D9C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499616" cy="694944"/>
          </a:xfrm>
          <a:prstGeom prst="rect">
            <a:avLst/>
          </a:prstGeom>
        </p:spPr>
      </p:pic>
    </p:spTree>
    <p:extLst>
      <p:ext uri="{BB962C8B-B14F-4D97-AF65-F5344CB8AC3E}">
        <p14:creationId xmlns:p14="http://schemas.microsoft.com/office/powerpoint/2010/main" val="327939804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ppt_w</p:attrName>
                                        </p:attrNameLst>
                                      </p:cBhvr>
                                      <p:tavLst>
                                        <p:tav tm="0" fmla="#ppt_w*sin(2.5*pi*$)">
                                          <p:val>
                                            <p:fltVal val="0"/>
                                          </p:val>
                                        </p:tav>
                                        <p:tav tm="100000">
                                          <p:val>
                                            <p:fltVal val="1"/>
                                          </p:val>
                                        </p:tav>
                                      </p:tavLst>
                                    </p:anim>
                                    <p:anim calcmode="lin" valueType="num">
                                      <p:cBhvr>
                                        <p:cTn id="9"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Risposta"/>
          <p:cNvSpPr txBox="1">
            <a:spLocks noGrp="1"/>
          </p:cNvSpPr>
          <p:nvPr>
            <p:ph type="title"/>
          </p:nvPr>
        </p:nvSpPr>
        <p:spPr>
          <a:xfrm>
            <a:off x="838200" y="832155"/>
            <a:ext cx="10515600" cy="1325563"/>
          </a:xfrm>
          <a:prstGeom prst="rect">
            <a:avLst/>
          </a:prstGeom>
        </p:spPr>
        <p:txBody>
          <a:bodyPr/>
          <a:lstStyle/>
          <a:p>
            <a:pPr algn="ctr"/>
            <a:r>
              <a:rPr lang="it-IT" sz="4000" dirty="0">
                <a:solidFill>
                  <a:srgbClr val="00B0F0"/>
                </a:solidFill>
              </a:rPr>
              <a:t/>
            </a:r>
            <a:br>
              <a:rPr lang="it-IT" sz="4000" dirty="0">
                <a:solidFill>
                  <a:srgbClr val="00B0F0"/>
                </a:solidFill>
              </a:rPr>
            </a:br>
            <a:r>
              <a:rPr lang="it-IT" sz="4000" dirty="0">
                <a:solidFill>
                  <a:srgbClr val="00B0F0"/>
                </a:solidFill>
              </a:rPr>
              <a:t>REGOLAMENTO 679/2016</a:t>
            </a:r>
            <a:br>
              <a:rPr lang="it-IT" sz="4000" dirty="0">
                <a:solidFill>
                  <a:srgbClr val="00B0F0"/>
                </a:solidFill>
              </a:rPr>
            </a:br>
            <a:r>
              <a:rPr lang="it-IT" sz="4000" dirty="0">
                <a:solidFill>
                  <a:srgbClr val="00B0F0"/>
                </a:solidFill>
              </a:rPr>
              <a:t/>
            </a:r>
            <a:br>
              <a:rPr lang="it-IT" sz="4000" dirty="0">
                <a:solidFill>
                  <a:srgbClr val="00B0F0"/>
                </a:solidFill>
              </a:rPr>
            </a:br>
            <a:endParaRPr lang="it-IT" sz="4000" dirty="0">
              <a:solidFill>
                <a:srgbClr val="00B0F0"/>
              </a:solidFill>
            </a:endParaRPr>
          </a:p>
        </p:txBody>
      </p:sp>
      <p:sp>
        <p:nvSpPr>
          <p:cNvPr id="167" name="Aggregazioni con altri studi della stessa dimensione in funzione di network (Lotito)…"/>
          <p:cNvSpPr txBox="1">
            <a:spLocks noGrp="1"/>
          </p:cNvSpPr>
          <p:nvPr>
            <p:ph type="body" idx="1"/>
          </p:nvPr>
        </p:nvSpPr>
        <p:spPr>
          <a:prstGeom prst="rect">
            <a:avLst/>
          </a:prstGeom>
        </p:spPr>
        <p:txBody>
          <a:bodyPr/>
          <a:lstStyle/>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dirty="0"/>
              <a:t>(2) I principi e le norme a tutela delle persone fisiche con riguardo al trattamento dei dati di carattere personale (“dati personali”) </a:t>
            </a:r>
            <a:r>
              <a:rPr lang="it-IT" sz="2400" u="sng" dirty="0"/>
              <a:t>dovrebbero rispettarne i diritti e le libertà fondamentali,</a:t>
            </a:r>
            <a:r>
              <a:rPr lang="it-IT" sz="2400" dirty="0"/>
              <a:t> in particolare il diritto alla protezione dei dati personali, a prescindere dalla loro nazionalità o dalla loro residenza. Il presente regolamento è inteso a contribuire alla realizzazione di uno </a:t>
            </a:r>
            <a:r>
              <a:rPr lang="it-IT" sz="2400" u="sng" dirty="0"/>
              <a:t>spazio di libertà, sicurezza e giustizia </a:t>
            </a:r>
            <a:r>
              <a:rPr lang="it-IT" sz="2400" dirty="0"/>
              <a:t>e di un'unione economica, al progresso economico e sociale, al rafforzamento e alla convergenza delle economie nel mercato interno e </a:t>
            </a:r>
            <a:r>
              <a:rPr lang="it-IT" sz="2400" u="sng" dirty="0"/>
              <a:t>al benessere delle persone fisiche.</a:t>
            </a:r>
          </a:p>
        </p:txBody>
      </p:sp>
      <p:pic>
        <p:nvPicPr>
          <p:cNvPr id="4" name="Immagine 3">
            <a:extLst>
              <a:ext uri="{FF2B5EF4-FFF2-40B4-BE49-F238E27FC236}">
                <a16:creationId xmlns:a16="http://schemas.microsoft.com/office/drawing/2014/main" xmlns="" id="{AAC44B17-1019-3448-942A-D8CF468D9C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499616" cy="694944"/>
          </a:xfrm>
          <a:prstGeom prst="rect">
            <a:avLst/>
          </a:prstGeom>
        </p:spPr>
      </p:pic>
    </p:spTree>
    <p:extLst>
      <p:ext uri="{BB962C8B-B14F-4D97-AF65-F5344CB8AC3E}">
        <p14:creationId xmlns:p14="http://schemas.microsoft.com/office/powerpoint/2010/main" val="141376453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ppt_w</p:attrName>
                                        </p:attrNameLst>
                                      </p:cBhvr>
                                      <p:tavLst>
                                        <p:tav tm="0" fmla="#ppt_w*sin(2.5*pi*$)">
                                          <p:val>
                                            <p:fltVal val="0"/>
                                          </p:val>
                                        </p:tav>
                                        <p:tav tm="100000">
                                          <p:val>
                                            <p:fltVal val="1"/>
                                          </p:val>
                                        </p:tav>
                                      </p:tavLst>
                                    </p:anim>
                                    <p:anim calcmode="lin" valueType="num">
                                      <p:cBhvr>
                                        <p:cTn id="9"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Risposta"/>
          <p:cNvSpPr txBox="1">
            <a:spLocks noGrp="1"/>
          </p:cNvSpPr>
          <p:nvPr>
            <p:ph type="title"/>
          </p:nvPr>
        </p:nvSpPr>
        <p:spPr>
          <a:xfrm>
            <a:off x="838200" y="832155"/>
            <a:ext cx="10515600" cy="1325563"/>
          </a:xfrm>
          <a:prstGeom prst="rect">
            <a:avLst/>
          </a:prstGeom>
        </p:spPr>
        <p:txBody>
          <a:bodyPr/>
          <a:lstStyle/>
          <a:p>
            <a:pPr algn="ctr"/>
            <a:r>
              <a:rPr lang="it-IT" sz="4000" dirty="0">
                <a:solidFill>
                  <a:srgbClr val="00B0F0"/>
                </a:solidFill>
              </a:rPr>
              <a:t/>
            </a:r>
            <a:br>
              <a:rPr lang="it-IT" sz="4000" dirty="0">
                <a:solidFill>
                  <a:srgbClr val="00B0F0"/>
                </a:solidFill>
              </a:rPr>
            </a:br>
            <a:r>
              <a:rPr lang="it-IT" sz="4000" dirty="0">
                <a:solidFill>
                  <a:srgbClr val="00B0F0"/>
                </a:solidFill>
              </a:rPr>
              <a:t>REGOLAMENTO 679/2016</a:t>
            </a:r>
            <a:br>
              <a:rPr lang="it-IT" sz="4000" dirty="0">
                <a:solidFill>
                  <a:srgbClr val="00B0F0"/>
                </a:solidFill>
              </a:rPr>
            </a:br>
            <a:r>
              <a:rPr lang="it-IT" sz="4000" dirty="0">
                <a:solidFill>
                  <a:srgbClr val="00B0F0"/>
                </a:solidFill>
              </a:rPr>
              <a:t/>
            </a:r>
            <a:br>
              <a:rPr lang="it-IT" sz="4000" dirty="0">
                <a:solidFill>
                  <a:srgbClr val="00B0F0"/>
                </a:solidFill>
              </a:rPr>
            </a:br>
            <a:endParaRPr lang="it-IT" sz="4000" dirty="0">
              <a:solidFill>
                <a:srgbClr val="00B0F0"/>
              </a:solidFill>
            </a:endParaRPr>
          </a:p>
        </p:txBody>
      </p:sp>
      <p:sp>
        <p:nvSpPr>
          <p:cNvPr id="167" name="Aggregazioni con altri studi della stessa dimensione in funzione di network (Lotito)…"/>
          <p:cNvSpPr txBox="1">
            <a:spLocks noGrp="1"/>
          </p:cNvSpPr>
          <p:nvPr>
            <p:ph type="body" idx="1"/>
          </p:nvPr>
        </p:nvSpPr>
        <p:spPr>
          <a:prstGeom prst="rect">
            <a:avLst/>
          </a:prstGeom>
        </p:spPr>
        <p:txBody>
          <a:bodyPr/>
          <a:lstStyle/>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dirty="0"/>
              <a:t>(4) </a:t>
            </a:r>
            <a:r>
              <a:rPr lang="it-IT" sz="2400" b="1" dirty="0"/>
              <a:t>Il trattamento dei dati personali dovrebbe essere al servizio dell'uomo. </a:t>
            </a:r>
            <a:r>
              <a:rPr lang="it-IT" sz="2400" dirty="0"/>
              <a:t>Il diritto alla protezione dei dati di carattere personale non è una prerogativa assoluta, ma va considerato </a:t>
            </a:r>
            <a:r>
              <a:rPr lang="it-IT" sz="2400" u="sng" dirty="0"/>
              <a:t>alla luce della sua funzione sociale e va contemperato con altri diritti fondamentali</a:t>
            </a:r>
            <a:r>
              <a:rPr lang="it-IT" sz="2400" dirty="0"/>
              <a:t>, in ossequio al principio di proporzionalità. Il presente regolamento rispetta tutti i diritti fondamentali e osserva le libertà e i principi riconosciuti dalla Carta, sanciti dai trattati, in particolare il </a:t>
            </a:r>
            <a:r>
              <a:rPr lang="it-IT" sz="2400" u="sng" dirty="0"/>
              <a:t>rispetto della vita privata e familiare, del domicilio e delle comunicazioni, la protezione dei dati personali, la libertà di pensiero, di coscienza e di religione, la libertà di espressione e d'informazione, la libertà d'impresa, il diritto a un ricorso effettivo e a un giudice imparziale, nonché la diversità culturale, religiosa e linguistica</a:t>
            </a:r>
            <a:r>
              <a:rPr lang="it-IT" sz="2400" dirty="0"/>
              <a:t>.</a:t>
            </a:r>
          </a:p>
        </p:txBody>
      </p:sp>
      <p:pic>
        <p:nvPicPr>
          <p:cNvPr id="4" name="Immagine 3">
            <a:extLst>
              <a:ext uri="{FF2B5EF4-FFF2-40B4-BE49-F238E27FC236}">
                <a16:creationId xmlns:a16="http://schemas.microsoft.com/office/drawing/2014/main" xmlns="" id="{AAC44B17-1019-3448-942A-D8CF468D9C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499616" cy="694944"/>
          </a:xfrm>
          <a:prstGeom prst="rect">
            <a:avLst/>
          </a:prstGeom>
        </p:spPr>
      </p:pic>
    </p:spTree>
    <p:extLst>
      <p:ext uri="{BB962C8B-B14F-4D97-AF65-F5344CB8AC3E}">
        <p14:creationId xmlns:p14="http://schemas.microsoft.com/office/powerpoint/2010/main" val="189157047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ppt_w</p:attrName>
                                        </p:attrNameLst>
                                      </p:cBhvr>
                                      <p:tavLst>
                                        <p:tav tm="0" fmla="#ppt_w*sin(2.5*pi*$)">
                                          <p:val>
                                            <p:fltVal val="0"/>
                                          </p:val>
                                        </p:tav>
                                        <p:tav tm="100000">
                                          <p:val>
                                            <p:fltVal val="1"/>
                                          </p:val>
                                        </p:tav>
                                      </p:tavLst>
                                    </p:anim>
                                    <p:anim calcmode="lin" valueType="num">
                                      <p:cBhvr>
                                        <p:cTn id="9"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Risposta"/>
          <p:cNvSpPr txBox="1">
            <a:spLocks noGrp="1"/>
          </p:cNvSpPr>
          <p:nvPr>
            <p:ph type="title"/>
          </p:nvPr>
        </p:nvSpPr>
        <p:spPr>
          <a:xfrm>
            <a:off x="838200" y="832155"/>
            <a:ext cx="10515600" cy="1325563"/>
          </a:xfrm>
          <a:prstGeom prst="rect">
            <a:avLst/>
          </a:prstGeom>
        </p:spPr>
        <p:txBody>
          <a:bodyPr/>
          <a:lstStyle/>
          <a:p>
            <a:pPr algn="ctr"/>
            <a:r>
              <a:rPr lang="it-IT" sz="4000" dirty="0">
                <a:solidFill>
                  <a:srgbClr val="00B0F0"/>
                </a:solidFill>
              </a:rPr>
              <a:t/>
            </a:r>
            <a:br>
              <a:rPr lang="it-IT" sz="4000" dirty="0">
                <a:solidFill>
                  <a:srgbClr val="00B0F0"/>
                </a:solidFill>
              </a:rPr>
            </a:br>
            <a:r>
              <a:rPr lang="it-IT" sz="4000" dirty="0">
                <a:solidFill>
                  <a:srgbClr val="00B0F0"/>
                </a:solidFill>
              </a:rPr>
              <a:t>REGOLAMENTO 679/2016</a:t>
            </a:r>
            <a:br>
              <a:rPr lang="it-IT" sz="4000" dirty="0">
                <a:solidFill>
                  <a:srgbClr val="00B0F0"/>
                </a:solidFill>
              </a:rPr>
            </a:br>
            <a:r>
              <a:rPr lang="it-IT" sz="4000" dirty="0">
                <a:solidFill>
                  <a:srgbClr val="00B0F0"/>
                </a:solidFill>
              </a:rPr>
              <a:t/>
            </a:r>
            <a:br>
              <a:rPr lang="it-IT" sz="4000" dirty="0">
                <a:solidFill>
                  <a:srgbClr val="00B0F0"/>
                </a:solidFill>
              </a:rPr>
            </a:br>
            <a:endParaRPr lang="it-IT" sz="4000" dirty="0">
              <a:solidFill>
                <a:srgbClr val="00B0F0"/>
              </a:solidFill>
            </a:endParaRPr>
          </a:p>
        </p:txBody>
      </p:sp>
      <p:sp>
        <p:nvSpPr>
          <p:cNvPr id="167" name="Aggregazioni con altri studi della stessa dimensione in funzione di network (Lotito)…"/>
          <p:cNvSpPr txBox="1">
            <a:spLocks noGrp="1"/>
          </p:cNvSpPr>
          <p:nvPr>
            <p:ph type="body" idx="1"/>
          </p:nvPr>
        </p:nvSpPr>
        <p:spPr>
          <a:prstGeom prst="rect">
            <a:avLst/>
          </a:prstGeom>
        </p:spPr>
        <p:txBody>
          <a:bodyPr/>
          <a:lstStyle/>
          <a:p>
            <a:pPr marL="342900" indent="-342900">
              <a:buFont typeface="Arial" panose="020B0604020202020204" pitchFamily="34" charset="0"/>
              <a:buChar char="•"/>
            </a:pPr>
            <a:r>
              <a:rPr lang="it-IT" sz="2400" dirty="0"/>
              <a:t>Articolo 1</a:t>
            </a:r>
          </a:p>
          <a:p>
            <a:pPr>
              <a:buNone/>
            </a:pPr>
            <a:r>
              <a:rPr lang="it-IT" sz="2400" b="1" dirty="0"/>
              <a:t>Oggetto e finalità</a:t>
            </a:r>
            <a:r>
              <a:rPr lang="it-IT" sz="2400" dirty="0"/>
              <a:t> </a:t>
            </a:r>
          </a:p>
          <a:p>
            <a:pPr>
              <a:buNone/>
            </a:pPr>
            <a:r>
              <a:rPr lang="it-IT" sz="2400" dirty="0"/>
              <a:t>1. Il presente regolamento stabilisce norme relative alla protezione delle persone fisiche con riguardo al trattamento dei dati personali, nonché norme relative alla libera circolazione di tali dati.</a:t>
            </a:r>
          </a:p>
          <a:p>
            <a:pPr>
              <a:buNone/>
            </a:pPr>
            <a:r>
              <a:rPr lang="it-IT" sz="2400" dirty="0"/>
              <a:t>2</a:t>
            </a:r>
            <a:r>
              <a:rPr lang="it-IT" sz="2400" u="sng" dirty="0"/>
              <a:t>. Il presente regolamento protegge i diritti e le libertà fondamentali delle persone fisiche, in particolare il diritto alla protezione dei dati personali</a:t>
            </a:r>
            <a:r>
              <a:rPr lang="it-IT" sz="2400" dirty="0"/>
              <a:t>.</a:t>
            </a:r>
          </a:p>
          <a:p>
            <a:pPr>
              <a:buNone/>
            </a:pPr>
            <a:r>
              <a:rPr lang="it-IT" sz="2400" dirty="0"/>
              <a:t>3. La libera circolazione dei dati personali nell'Unione non può essere limitata né vietata per motivi attinenti alla protezione delle persone fisiche con riguardo al trattamento dei dati personali.</a:t>
            </a:r>
          </a:p>
        </p:txBody>
      </p:sp>
      <p:pic>
        <p:nvPicPr>
          <p:cNvPr id="4" name="Immagine 3">
            <a:extLst>
              <a:ext uri="{FF2B5EF4-FFF2-40B4-BE49-F238E27FC236}">
                <a16:creationId xmlns:a16="http://schemas.microsoft.com/office/drawing/2014/main" xmlns="" id="{AAC44B17-1019-3448-942A-D8CF468D9C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499616" cy="694944"/>
          </a:xfrm>
          <a:prstGeom prst="rect">
            <a:avLst/>
          </a:prstGeom>
        </p:spPr>
      </p:pic>
    </p:spTree>
    <p:extLst>
      <p:ext uri="{BB962C8B-B14F-4D97-AF65-F5344CB8AC3E}">
        <p14:creationId xmlns:p14="http://schemas.microsoft.com/office/powerpoint/2010/main" val="371247384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ppt_w</p:attrName>
                                        </p:attrNameLst>
                                      </p:cBhvr>
                                      <p:tavLst>
                                        <p:tav tm="0" fmla="#ppt_w*sin(2.5*pi*$)">
                                          <p:val>
                                            <p:fltVal val="0"/>
                                          </p:val>
                                        </p:tav>
                                        <p:tav tm="100000">
                                          <p:val>
                                            <p:fltVal val="1"/>
                                          </p:val>
                                        </p:tav>
                                      </p:tavLst>
                                    </p:anim>
                                    <p:anim calcmode="lin" valueType="num">
                                      <p:cBhvr>
                                        <p:cTn id="9"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Le ragioni della crescita"/>
          <p:cNvSpPr txBox="1">
            <a:spLocks noGrp="1"/>
          </p:cNvSpPr>
          <p:nvPr>
            <p:ph type="title"/>
          </p:nvPr>
        </p:nvSpPr>
        <p:spPr>
          <a:prstGeom prst="rect">
            <a:avLst/>
          </a:prstGeom>
        </p:spPr>
        <p:txBody>
          <a:bodyPr/>
          <a:lstStyle>
            <a:lvl1pPr>
              <a:defRPr>
                <a:solidFill>
                  <a:srgbClr val="1497FC"/>
                </a:solidFill>
              </a:defRPr>
            </a:lvl1pPr>
          </a:lstStyle>
          <a:p>
            <a:pPr algn="ctr"/>
            <a:r>
              <a:rPr lang="it-IT" sz="4000" dirty="0"/>
              <a:t>PRIVACY</a:t>
            </a:r>
          </a:p>
        </p:txBody>
      </p:sp>
      <p:sp>
        <p:nvSpPr>
          <p:cNvPr id="148" name="Capacità di intercettare settori di business legale in anticipo…"/>
          <p:cNvSpPr txBox="1">
            <a:spLocks noGrp="1"/>
          </p:cNvSpPr>
          <p:nvPr>
            <p:ph type="body" idx="1"/>
          </p:nvPr>
        </p:nvSpPr>
        <p:spPr>
          <a:xfrm>
            <a:off x="1190625" y="1690688"/>
            <a:ext cx="9810750" cy="4018359"/>
          </a:xfrm>
          <a:prstGeom prst="rect">
            <a:avLst/>
          </a:prstGeom>
        </p:spPr>
        <p:txBody>
          <a:bodyPr/>
          <a:lstStyle/>
          <a:p>
            <a:pPr marL="160729" indent="-160729">
              <a:buSzPct val="100000"/>
              <a:buChar char="•"/>
            </a:pPr>
            <a:endParaRPr lang="it-IT" sz="2400" dirty="0"/>
          </a:p>
          <a:p>
            <a:pPr marL="160729" indent="-160729">
              <a:buSzPct val="100000"/>
              <a:buChar char="•"/>
            </a:pPr>
            <a:r>
              <a:rPr lang="it-IT" sz="2400" dirty="0"/>
              <a:t> Diritto di proprietà</a:t>
            </a:r>
          </a:p>
          <a:p>
            <a:pPr marL="160729" indent="-160729">
              <a:buSzPct val="100000"/>
              <a:buChar char="•"/>
            </a:pPr>
            <a:r>
              <a:rPr lang="it-IT" sz="2400" dirty="0"/>
              <a:t> Diritto di impedire a chiunque ogni ingerenza nella vita di altri. Diritto ad essere lasciato solo (Faulkner), il right to be alone di </a:t>
            </a:r>
            <a:r>
              <a:rPr lang="it-IT" sz="2400" dirty="0" err="1"/>
              <a:t>Rowan</a:t>
            </a:r>
            <a:r>
              <a:rPr lang="it-IT" sz="2400" dirty="0"/>
              <a:t> </a:t>
            </a:r>
            <a:r>
              <a:rPr lang="it-IT" sz="2400" dirty="0" err="1"/>
              <a:t>Oak</a:t>
            </a:r>
            <a:r>
              <a:rPr lang="it-IT" sz="2400" dirty="0"/>
              <a:t> </a:t>
            </a:r>
          </a:p>
          <a:p>
            <a:pPr marL="160729" indent="-160729">
              <a:buSzPct val="100000"/>
              <a:buChar char="•"/>
            </a:pPr>
            <a:r>
              <a:rPr lang="it-IT" sz="2400" dirty="0"/>
              <a:t>Diritto alla protezione dei dati, in assenza di consenso o di una esplicita previsione di legge </a:t>
            </a:r>
          </a:p>
          <a:p>
            <a:pPr marL="160729" indent="-160729">
              <a:buSzPct val="100000"/>
              <a:buChar char="•"/>
            </a:pPr>
            <a:r>
              <a:rPr lang="it-IT" sz="2400" dirty="0"/>
              <a:t>Diritto a non diffondere le informazioni  che riguardano una persona, fatto salvo l’interesse pubblico</a:t>
            </a:r>
          </a:p>
        </p:txBody>
      </p:sp>
      <p:pic>
        <p:nvPicPr>
          <p:cNvPr id="4" name="Immagine 3">
            <a:extLst>
              <a:ext uri="{FF2B5EF4-FFF2-40B4-BE49-F238E27FC236}">
                <a16:creationId xmlns:a16="http://schemas.microsoft.com/office/drawing/2014/main" xmlns="" id="{62C25A7E-E22F-CC47-9F76-52D4BB84D5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499616" cy="694944"/>
          </a:xfrm>
          <a:prstGeom prst="rect">
            <a:avLst/>
          </a:prstGeom>
        </p:spPr>
      </p:pic>
    </p:spTree>
    <p:extLst>
      <p:ext uri="{BB962C8B-B14F-4D97-AF65-F5344CB8AC3E}">
        <p14:creationId xmlns:p14="http://schemas.microsoft.com/office/powerpoint/2010/main" val="265353592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ppt_w</p:attrName>
                                        </p:attrNameLst>
                                      </p:cBhvr>
                                      <p:tavLst>
                                        <p:tav tm="0" fmla="#ppt_w*sin(2.5*pi*$)">
                                          <p:val>
                                            <p:fltVal val="0"/>
                                          </p:val>
                                        </p:tav>
                                        <p:tav tm="100000">
                                          <p:val>
                                            <p:fltVal val="1"/>
                                          </p:val>
                                        </p:tav>
                                      </p:tavLst>
                                    </p:anim>
                                    <p:anim calcmode="lin" valueType="num">
                                      <p:cBhvr>
                                        <p:cTn id="9"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ttangolo 23"/>
          <p:cNvSpPr/>
          <p:nvPr/>
        </p:nvSpPr>
        <p:spPr>
          <a:xfrm>
            <a:off x="0" y="5406886"/>
            <a:ext cx="12205252" cy="1444487"/>
          </a:xfrm>
          <a:prstGeom prst="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5" name="Rettangolo 24"/>
          <p:cNvSpPr/>
          <p:nvPr/>
        </p:nvSpPr>
        <p:spPr>
          <a:xfrm>
            <a:off x="0" y="0"/>
            <a:ext cx="12205252" cy="1444487"/>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t> </a:t>
            </a:r>
          </a:p>
        </p:txBody>
      </p:sp>
      <p:sp>
        <p:nvSpPr>
          <p:cNvPr id="13" name="CasellaDiTesto 12"/>
          <p:cNvSpPr txBox="1"/>
          <p:nvPr/>
        </p:nvSpPr>
        <p:spPr>
          <a:xfrm>
            <a:off x="5539980" y="2447918"/>
            <a:ext cx="1125292" cy="400110"/>
          </a:xfrm>
          <a:prstGeom prst="rect">
            <a:avLst/>
          </a:prstGeom>
          <a:noFill/>
        </p:spPr>
        <p:txBody>
          <a:bodyPr wrap="square" rtlCol="0">
            <a:spAutoFit/>
          </a:bodyPr>
          <a:lstStyle/>
          <a:p>
            <a:pPr algn="ctr"/>
            <a:r>
              <a:rPr lang="it-IT" sz="2000" b="1" dirty="0"/>
              <a:t>NAPOLI</a:t>
            </a:r>
          </a:p>
        </p:txBody>
      </p:sp>
      <p:sp>
        <p:nvSpPr>
          <p:cNvPr id="16" name="CasellaDiTesto 15"/>
          <p:cNvSpPr txBox="1"/>
          <p:nvPr/>
        </p:nvSpPr>
        <p:spPr>
          <a:xfrm>
            <a:off x="9212324" y="2406701"/>
            <a:ext cx="1267058" cy="400110"/>
          </a:xfrm>
          <a:prstGeom prst="rect">
            <a:avLst/>
          </a:prstGeom>
          <a:noFill/>
        </p:spPr>
        <p:txBody>
          <a:bodyPr wrap="square" rtlCol="0">
            <a:spAutoFit/>
          </a:bodyPr>
          <a:lstStyle/>
          <a:p>
            <a:pPr algn="ctr"/>
            <a:r>
              <a:rPr lang="it-IT" sz="2000" b="1" dirty="0"/>
              <a:t>MILANO</a:t>
            </a:r>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5996" y="2991064"/>
            <a:ext cx="1321213" cy="785586"/>
          </a:xfrm>
          <a:prstGeom prst="rect">
            <a:avLst/>
          </a:prstGeom>
        </p:spPr>
      </p:pic>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2323" y="2691369"/>
            <a:ext cx="1354793" cy="1076093"/>
          </a:xfrm>
          <a:prstGeom prst="rect">
            <a:avLst/>
          </a:prstGeom>
        </p:spPr>
      </p:pic>
      <p:sp>
        <p:nvSpPr>
          <p:cNvPr id="11" name="CasellaDiTesto 10"/>
          <p:cNvSpPr txBox="1"/>
          <p:nvPr/>
        </p:nvSpPr>
        <p:spPr>
          <a:xfrm>
            <a:off x="1738384" y="2407850"/>
            <a:ext cx="1086966" cy="400110"/>
          </a:xfrm>
          <a:prstGeom prst="rect">
            <a:avLst/>
          </a:prstGeom>
          <a:noFill/>
        </p:spPr>
        <p:txBody>
          <a:bodyPr wrap="square" rtlCol="0">
            <a:spAutoFit/>
          </a:bodyPr>
          <a:lstStyle/>
          <a:p>
            <a:pPr algn="ctr"/>
            <a:r>
              <a:rPr lang="it-IT" sz="2000" b="1" dirty="0"/>
              <a:t>ROMA</a:t>
            </a:r>
          </a:p>
        </p:txBody>
      </p:sp>
      <p:pic>
        <p:nvPicPr>
          <p:cNvPr id="15" name="Immagin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475" y="2991064"/>
            <a:ext cx="1359516" cy="776398"/>
          </a:xfrm>
          <a:prstGeom prst="rect">
            <a:avLst/>
          </a:prstGeom>
        </p:spPr>
      </p:pic>
      <p:sp>
        <p:nvSpPr>
          <p:cNvPr id="10" name="Rettangolo 9"/>
          <p:cNvSpPr/>
          <p:nvPr/>
        </p:nvSpPr>
        <p:spPr>
          <a:xfrm>
            <a:off x="5034052" y="4071439"/>
            <a:ext cx="2137145" cy="646331"/>
          </a:xfrm>
          <a:prstGeom prst="rect">
            <a:avLst/>
          </a:prstGeom>
        </p:spPr>
        <p:txBody>
          <a:bodyPr wrap="square">
            <a:spAutoFit/>
          </a:bodyPr>
          <a:lstStyle/>
          <a:p>
            <a:pPr algn="ctr"/>
            <a:r>
              <a:rPr lang="it-IT" sz="1200" dirty="0">
                <a:solidFill>
                  <a:schemeClr val="accent5">
                    <a:lumMod val="75000"/>
                  </a:schemeClr>
                </a:solidFill>
                <a:latin typeface="Arial" panose="020B0604020202020204" pitchFamily="34" charset="0"/>
                <a:cs typeface="Arial" panose="020B0604020202020204" pitchFamily="34" charset="0"/>
              </a:rPr>
              <a:t> Via </a:t>
            </a:r>
            <a:r>
              <a:rPr lang="it-IT" sz="1200" dirty="0" err="1">
                <a:solidFill>
                  <a:schemeClr val="accent5">
                    <a:lumMod val="75000"/>
                  </a:schemeClr>
                </a:solidFill>
                <a:latin typeface="Arial" panose="020B0604020202020204" pitchFamily="34" charset="0"/>
                <a:cs typeface="Arial" panose="020B0604020202020204" pitchFamily="34" charset="0"/>
              </a:rPr>
              <a:t>Cimarosa</a:t>
            </a:r>
            <a:r>
              <a:rPr lang="it-IT" sz="1200" dirty="0">
                <a:solidFill>
                  <a:schemeClr val="accent5">
                    <a:lumMod val="75000"/>
                  </a:schemeClr>
                </a:solidFill>
                <a:latin typeface="Arial" panose="020B0604020202020204" pitchFamily="34" charset="0"/>
                <a:cs typeface="Arial" panose="020B0604020202020204" pitchFamily="34" charset="0"/>
              </a:rPr>
              <a:t>, 186 – 80127 </a:t>
            </a:r>
            <a:br>
              <a:rPr lang="it-IT" sz="1200" dirty="0">
                <a:solidFill>
                  <a:schemeClr val="accent5">
                    <a:lumMod val="75000"/>
                  </a:schemeClr>
                </a:solidFill>
                <a:latin typeface="Arial" panose="020B0604020202020204" pitchFamily="34" charset="0"/>
                <a:cs typeface="Arial" panose="020B0604020202020204" pitchFamily="34" charset="0"/>
              </a:rPr>
            </a:br>
            <a:r>
              <a:rPr lang="it-IT" sz="1200" dirty="0">
                <a:solidFill>
                  <a:schemeClr val="accent5">
                    <a:lumMod val="75000"/>
                  </a:schemeClr>
                </a:solidFill>
                <a:latin typeface="Arial" panose="020B0604020202020204" pitchFamily="34" charset="0"/>
                <a:cs typeface="Arial" panose="020B0604020202020204" pitchFamily="34" charset="0"/>
              </a:rPr>
              <a:t> </a:t>
            </a:r>
            <a:r>
              <a:rPr lang="it-IT" sz="1200" dirty="0" err="1">
                <a:solidFill>
                  <a:schemeClr val="accent5">
                    <a:lumMod val="75000"/>
                  </a:schemeClr>
                </a:solidFill>
                <a:latin typeface="Arial" panose="020B0604020202020204" pitchFamily="34" charset="0"/>
                <a:cs typeface="Arial" panose="020B0604020202020204" pitchFamily="34" charset="0"/>
              </a:rPr>
              <a:t>Tel</a:t>
            </a:r>
            <a:r>
              <a:rPr lang="it-IT" sz="1200" dirty="0">
                <a:solidFill>
                  <a:schemeClr val="accent5">
                    <a:lumMod val="75000"/>
                  </a:schemeClr>
                </a:solidFill>
                <a:latin typeface="Arial" panose="020B0604020202020204" pitchFamily="34" charset="0"/>
                <a:cs typeface="Arial" panose="020B0604020202020204" pitchFamily="34" charset="0"/>
              </a:rPr>
              <a:t>: (+39) 081 3723171 </a:t>
            </a:r>
            <a:br>
              <a:rPr lang="it-IT" sz="1200" dirty="0">
                <a:solidFill>
                  <a:schemeClr val="accent5">
                    <a:lumMod val="75000"/>
                  </a:schemeClr>
                </a:solidFill>
                <a:latin typeface="Arial" panose="020B0604020202020204" pitchFamily="34" charset="0"/>
                <a:cs typeface="Arial" panose="020B0604020202020204" pitchFamily="34" charset="0"/>
              </a:rPr>
            </a:br>
            <a:r>
              <a:rPr lang="it-IT" sz="1200" dirty="0">
                <a:solidFill>
                  <a:schemeClr val="accent5">
                    <a:lumMod val="75000"/>
                  </a:schemeClr>
                </a:solidFill>
                <a:latin typeface="Arial" panose="020B0604020202020204" pitchFamily="34" charset="0"/>
                <a:cs typeface="Arial" panose="020B0604020202020204" pitchFamily="34" charset="0"/>
              </a:rPr>
              <a:t> Fax: (+39) 081 5583498</a:t>
            </a:r>
          </a:p>
        </p:txBody>
      </p:sp>
      <p:sp>
        <p:nvSpPr>
          <p:cNvPr id="12" name="Rettangolo 11"/>
          <p:cNvSpPr/>
          <p:nvPr/>
        </p:nvSpPr>
        <p:spPr>
          <a:xfrm>
            <a:off x="798650" y="4101697"/>
            <a:ext cx="2966434" cy="646331"/>
          </a:xfrm>
          <a:prstGeom prst="rect">
            <a:avLst/>
          </a:prstGeom>
        </p:spPr>
        <p:txBody>
          <a:bodyPr wrap="square">
            <a:spAutoFit/>
          </a:bodyPr>
          <a:lstStyle/>
          <a:p>
            <a:pPr algn="ctr"/>
            <a:r>
              <a:rPr lang="it-IT" sz="1200" dirty="0">
                <a:solidFill>
                  <a:schemeClr val="accent5">
                    <a:lumMod val="75000"/>
                  </a:schemeClr>
                </a:solidFill>
                <a:latin typeface="Arial" panose="020B0604020202020204" pitchFamily="34" charset="0"/>
                <a:cs typeface="Arial" panose="020B0604020202020204" pitchFamily="34" charset="0"/>
              </a:rPr>
              <a:t> Corso Del Rinascimento, 49 - 00186 </a:t>
            </a:r>
            <a:br>
              <a:rPr lang="it-IT" sz="1200" dirty="0">
                <a:solidFill>
                  <a:schemeClr val="accent5">
                    <a:lumMod val="75000"/>
                  </a:schemeClr>
                </a:solidFill>
                <a:latin typeface="Arial" panose="020B0604020202020204" pitchFamily="34" charset="0"/>
                <a:cs typeface="Arial" panose="020B0604020202020204" pitchFamily="34" charset="0"/>
              </a:rPr>
            </a:br>
            <a:r>
              <a:rPr lang="it-IT" sz="1200" dirty="0">
                <a:solidFill>
                  <a:schemeClr val="accent5">
                    <a:lumMod val="75000"/>
                  </a:schemeClr>
                </a:solidFill>
                <a:latin typeface="Arial" panose="020B0604020202020204" pitchFamily="34" charset="0"/>
                <a:cs typeface="Arial" panose="020B0604020202020204" pitchFamily="34" charset="0"/>
              </a:rPr>
              <a:t> </a:t>
            </a:r>
            <a:r>
              <a:rPr lang="it-IT" sz="1200" dirty="0" err="1">
                <a:solidFill>
                  <a:schemeClr val="accent5">
                    <a:lumMod val="75000"/>
                  </a:schemeClr>
                </a:solidFill>
                <a:latin typeface="Arial" panose="020B0604020202020204" pitchFamily="34" charset="0"/>
                <a:cs typeface="Arial" panose="020B0604020202020204" pitchFamily="34" charset="0"/>
              </a:rPr>
              <a:t>Tel</a:t>
            </a:r>
            <a:r>
              <a:rPr lang="it-IT" sz="1200" dirty="0">
                <a:solidFill>
                  <a:schemeClr val="accent5">
                    <a:lumMod val="75000"/>
                  </a:schemeClr>
                </a:solidFill>
                <a:latin typeface="Arial" panose="020B0604020202020204" pitchFamily="34" charset="0"/>
                <a:cs typeface="Arial" panose="020B0604020202020204" pitchFamily="34" charset="0"/>
              </a:rPr>
              <a:t>: (+39) 06 68806850 </a:t>
            </a:r>
            <a:br>
              <a:rPr lang="it-IT" sz="1200" dirty="0">
                <a:solidFill>
                  <a:schemeClr val="accent5">
                    <a:lumMod val="75000"/>
                  </a:schemeClr>
                </a:solidFill>
                <a:latin typeface="Arial" panose="020B0604020202020204" pitchFamily="34" charset="0"/>
                <a:cs typeface="Arial" panose="020B0604020202020204" pitchFamily="34" charset="0"/>
              </a:rPr>
            </a:br>
            <a:r>
              <a:rPr lang="it-IT" sz="1200" dirty="0">
                <a:solidFill>
                  <a:schemeClr val="accent5">
                    <a:lumMod val="75000"/>
                  </a:schemeClr>
                </a:solidFill>
                <a:latin typeface="Arial" panose="020B0604020202020204" pitchFamily="34" charset="0"/>
                <a:cs typeface="Arial" panose="020B0604020202020204" pitchFamily="34" charset="0"/>
              </a:rPr>
              <a:t> Fax: (+39) 06 60513835</a:t>
            </a:r>
            <a:endParaRPr lang="it-IT" sz="1200" b="0" i="0" dirty="0">
              <a:solidFill>
                <a:schemeClr val="accent5">
                  <a:lumMod val="75000"/>
                </a:schemeClr>
              </a:solidFill>
              <a:effectLst/>
              <a:latin typeface="Arial" panose="020B0604020202020204" pitchFamily="34" charset="0"/>
              <a:cs typeface="Arial" panose="020B0604020202020204" pitchFamily="34" charset="0"/>
            </a:endParaRPr>
          </a:p>
        </p:txBody>
      </p:sp>
      <p:sp>
        <p:nvSpPr>
          <p:cNvPr id="14" name="Rettangolo 13"/>
          <p:cNvSpPr/>
          <p:nvPr/>
        </p:nvSpPr>
        <p:spPr>
          <a:xfrm>
            <a:off x="8675462" y="4104945"/>
            <a:ext cx="2340782" cy="646331"/>
          </a:xfrm>
          <a:prstGeom prst="rect">
            <a:avLst/>
          </a:prstGeom>
        </p:spPr>
        <p:txBody>
          <a:bodyPr wrap="square">
            <a:spAutoFit/>
          </a:bodyPr>
          <a:lstStyle/>
          <a:p>
            <a:pPr algn="ctr"/>
            <a:r>
              <a:rPr lang="it-IT" sz="1200" dirty="0">
                <a:solidFill>
                  <a:schemeClr val="accent5">
                    <a:lumMod val="75000"/>
                  </a:schemeClr>
                </a:solidFill>
                <a:latin typeface="Arial" panose="020B0604020202020204" pitchFamily="34" charset="0"/>
                <a:cs typeface="Arial" panose="020B0604020202020204" pitchFamily="34" charset="0"/>
              </a:rPr>
              <a:t> Via Torino, 2 – 20123 </a:t>
            </a:r>
            <a:br>
              <a:rPr lang="it-IT" sz="1200" dirty="0">
                <a:solidFill>
                  <a:schemeClr val="accent5">
                    <a:lumMod val="75000"/>
                  </a:schemeClr>
                </a:solidFill>
                <a:latin typeface="Arial" panose="020B0604020202020204" pitchFamily="34" charset="0"/>
                <a:cs typeface="Arial" panose="020B0604020202020204" pitchFamily="34" charset="0"/>
              </a:rPr>
            </a:br>
            <a:r>
              <a:rPr lang="it-IT" sz="1200" dirty="0">
                <a:solidFill>
                  <a:schemeClr val="accent5">
                    <a:lumMod val="75000"/>
                  </a:schemeClr>
                </a:solidFill>
                <a:latin typeface="Arial" panose="020B0604020202020204" pitchFamily="34" charset="0"/>
                <a:cs typeface="Arial" panose="020B0604020202020204" pitchFamily="34" charset="0"/>
              </a:rPr>
              <a:t> </a:t>
            </a:r>
            <a:r>
              <a:rPr lang="it-IT" sz="1200" dirty="0" err="1">
                <a:solidFill>
                  <a:schemeClr val="accent5">
                    <a:lumMod val="75000"/>
                  </a:schemeClr>
                </a:solidFill>
                <a:latin typeface="Arial" panose="020B0604020202020204" pitchFamily="34" charset="0"/>
                <a:cs typeface="Arial" panose="020B0604020202020204" pitchFamily="34" charset="0"/>
              </a:rPr>
              <a:t>Tel</a:t>
            </a:r>
            <a:r>
              <a:rPr lang="it-IT" sz="1200" dirty="0">
                <a:solidFill>
                  <a:schemeClr val="accent5">
                    <a:lumMod val="75000"/>
                  </a:schemeClr>
                </a:solidFill>
                <a:latin typeface="Arial" panose="020B0604020202020204" pitchFamily="34" charset="0"/>
                <a:cs typeface="Arial" panose="020B0604020202020204" pitchFamily="34" charset="0"/>
              </a:rPr>
              <a:t>: (+39) 02 72546721 </a:t>
            </a:r>
            <a:br>
              <a:rPr lang="it-IT" sz="1200" dirty="0">
                <a:solidFill>
                  <a:schemeClr val="accent5">
                    <a:lumMod val="75000"/>
                  </a:schemeClr>
                </a:solidFill>
                <a:latin typeface="Arial" panose="020B0604020202020204" pitchFamily="34" charset="0"/>
                <a:cs typeface="Arial" panose="020B0604020202020204" pitchFamily="34" charset="0"/>
              </a:rPr>
            </a:br>
            <a:r>
              <a:rPr lang="it-IT" sz="1200" dirty="0">
                <a:solidFill>
                  <a:schemeClr val="accent5">
                    <a:lumMod val="75000"/>
                  </a:schemeClr>
                </a:solidFill>
                <a:latin typeface="Arial" panose="020B0604020202020204" pitchFamily="34" charset="0"/>
                <a:cs typeface="Arial" panose="020B0604020202020204" pitchFamily="34" charset="0"/>
              </a:rPr>
              <a:t> Fax: (+39) 02 72546400</a:t>
            </a:r>
            <a:endParaRPr lang="it-IT" sz="1200" b="0" i="0" dirty="0">
              <a:solidFill>
                <a:schemeClr val="accent5">
                  <a:lumMod val="75000"/>
                </a:schemeClr>
              </a:solidFill>
              <a:effectLst/>
              <a:latin typeface="Arial" panose="020B0604020202020204" pitchFamily="34" charset="0"/>
              <a:cs typeface="Arial" panose="020B0604020202020204" pitchFamily="34" charset="0"/>
            </a:endParaRPr>
          </a:p>
        </p:txBody>
      </p:sp>
      <p:sp>
        <p:nvSpPr>
          <p:cNvPr id="17" name="CasellaDiTesto 16"/>
          <p:cNvSpPr txBox="1"/>
          <p:nvPr/>
        </p:nvSpPr>
        <p:spPr>
          <a:xfrm>
            <a:off x="4259741" y="5944463"/>
            <a:ext cx="3685769" cy="369332"/>
          </a:xfrm>
          <a:prstGeom prst="rect">
            <a:avLst/>
          </a:prstGeom>
          <a:noFill/>
        </p:spPr>
        <p:txBody>
          <a:bodyPr wrap="square" rtlCol="0">
            <a:spAutoFit/>
          </a:bodyPr>
          <a:lstStyle/>
          <a:p>
            <a:pPr algn="ctr"/>
            <a:r>
              <a:rPr lang="it-IT" b="1" dirty="0">
                <a:solidFill>
                  <a:schemeClr val="bg1"/>
                </a:solidFill>
                <a:latin typeface="Arial" panose="020B0604020202020204" pitchFamily="34" charset="0"/>
                <a:cs typeface="Arial" panose="020B0604020202020204" pitchFamily="34" charset="0"/>
              </a:rPr>
              <a:t>www.celegal.it</a:t>
            </a:r>
          </a:p>
        </p:txBody>
      </p:sp>
    </p:spTree>
    <p:extLst>
      <p:ext uri="{BB962C8B-B14F-4D97-AF65-F5344CB8AC3E}">
        <p14:creationId xmlns:p14="http://schemas.microsoft.com/office/powerpoint/2010/main" val="1921267400"/>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1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p:tgtEl>
                                          <p:spTgt spid="15"/>
                                        </p:tgtEl>
                                        <p:attrNameLst>
                                          <p:attrName>ppt_y</p:attrName>
                                        </p:attrNameLst>
                                      </p:cBhvr>
                                      <p:tavLst>
                                        <p:tav tm="0">
                                          <p:val>
                                            <p:strVal val="#ppt_y+#ppt_h*1.125000"/>
                                          </p:val>
                                        </p:tav>
                                        <p:tav tm="100000">
                                          <p:val>
                                            <p:strVal val="#ppt_y"/>
                                          </p:val>
                                        </p:tav>
                                      </p:tavLst>
                                    </p:anim>
                                    <p:animEffect transition="in" filter="wipe(up)">
                                      <p:cBhvr>
                                        <p:cTn id="11" dur="500"/>
                                        <p:tgtEl>
                                          <p:spTgt spid="15"/>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12" presetClass="entr" presetSubtype="4"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p:tgtEl>
                                          <p:spTgt spid="2"/>
                                        </p:tgtEl>
                                        <p:attrNameLst>
                                          <p:attrName>ppt_y</p:attrName>
                                        </p:attrNameLst>
                                      </p:cBhvr>
                                      <p:tavLst>
                                        <p:tav tm="0">
                                          <p:val>
                                            <p:strVal val="#ppt_y+#ppt_h*1.125000"/>
                                          </p:val>
                                        </p:tav>
                                        <p:tav tm="100000">
                                          <p:val>
                                            <p:strVal val="#ppt_y"/>
                                          </p:val>
                                        </p:tav>
                                      </p:tavLst>
                                    </p:anim>
                                    <p:animEffect transition="in" filter="wipe(up)">
                                      <p:cBhvr>
                                        <p:cTn id="19" dur="500"/>
                                        <p:tgtEl>
                                          <p:spTgt spid="2"/>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12" presetClass="entr" presetSubtype="4"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p:tgtEl>
                                          <p:spTgt spid="4"/>
                                        </p:tgtEl>
                                        <p:attrNameLst>
                                          <p:attrName>ppt_y</p:attrName>
                                        </p:attrNameLst>
                                      </p:cBhvr>
                                      <p:tavLst>
                                        <p:tav tm="0">
                                          <p:val>
                                            <p:strVal val="#ppt_y+#ppt_h*1.125000"/>
                                          </p:val>
                                        </p:tav>
                                        <p:tav tm="100000">
                                          <p:val>
                                            <p:strVal val="#ppt_y"/>
                                          </p:val>
                                        </p:tav>
                                      </p:tavLst>
                                    </p:anim>
                                    <p:animEffect transition="in" filter="wipe(up)">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circle(in)">
                                      <p:cBhvr>
                                        <p:cTn id="4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1" grpId="0"/>
      <p:bldP spid="10" grpId="0"/>
      <p:bldP spid="12" grpId="0"/>
      <p:bldP spid="14"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Le ragioni della crescita"/>
          <p:cNvSpPr txBox="1">
            <a:spLocks noGrp="1"/>
          </p:cNvSpPr>
          <p:nvPr>
            <p:ph type="title"/>
          </p:nvPr>
        </p:nvSpPr>
        <p:spPr>
          <a:prstGeom prst="rect">
            <a:avLst/>
          </a:prstGeom>
        </p:spPr>
        <p:txBody>
          <a:bodyPr/>
          <a:lstStyle>
            <a:lvl1pPr>
              <a:defRPr>
                <a:solidFill>
                  <a:srgbClr val="1497FC"/>
                </a:solidFill>
              </a:defRPr>
            </a:lvl1pPr>
          </a:lstStyle>
          <a:p>
            <a:pPr algn="ctr"/>
            <a:r>
              <a:rPr lang="it-IT" sz="4000" dirty="0"/>
              <a:t>PRIVACY</a:t>
            </a:r>
          </a:p>
        </p:txBody>
      </p:sp>
      <p:sp>
        <p:nvSpPr>
          <p:cNvPr id="148" name="Capacità di intercettare settori di business legale in anticipo…"/>
          <p:cNvSpPr txBox="1">
            <a:spLocks noGrp="1"/>
          </p:cNvSpPr>
          <p:nvPr>
            <p:ph type="body" idx="1"/>
          </p:nvPr>
        </p:nvSpPr>
        <p:spPr>
          <a:xfrm>
            <a:off x="1190625" y="1690688"/>
            <a:ext cx="9810750" cy="4018359"/>
          </a:xfrm>
          <a:prstGeom prst="rect">
            <a:avLst/>
          </a:prstGeom>
        </p:spPr>
        <p:txBody>
          <a:bodyPr/>
          <a:lstStyle/>
          <a:p>
            <a:pPr marL="160729" indent="-160729">
              <a:buSzPct val="100000"/>
              <a:buChar char="•"/>
            </a:pPr>
            <a:endParaRPr lang="it-IT" sz="2400" dirty="0"/>
          </a:p>
          <a:p>
            <a:pPr marL="160729" indent="-160729">
              <a:buSzPct val="100000"/>
              <a:buChar char="•"/>
            </a:pPr>
            <a:r>
              <a:rPr lang="it-IT" sz="2400" dirty="0"/>
              <a:t> La dignità della persona umana è diventata, anche più della stessa libertà personale, il valore dominante di tutte le Carte dei Diritti (ONU, CEDU, Nizza)</a:t>
            </a:r>
          </a:p>
          <a:p>
            <a:pPr>
              <a:buSzPct val="100000"/>
              <a:buNone/>
            </a:pPr>
            <a:endParaRPr lang="it-IT" sz="2400" dirty="0"/>
          </a:p>
          <a:p>
            <a:pPr marL="160729" indent="-160729">
              <a:buSzPct val="100000"/>
              <a:buChar char="•"/>
            </a:pPr>
            <a:r>
              <a:rPr lang="it-IT" sz="2400" dirty="0"/>
              <a:t>L’evoluzione tecnologica delle comunicazioni elettroniche (essenziale per lo sviluppo della  società digitale), ha visto sempre più ampliare il diritto alla dignità della persona fino a comprendere il diritto alla protezione dei dati come diritto fondamentale ed elemento essenziale del rispetto delle persona e della sua vita familiare</a:t>
            </a:r>
          </a:p>
        </p:txBody>
      </p:sp>
      <p:pic>
        <p:nvPicPr>
          <p:cNvPr id="4" name="Immagine 3">
            <a:extLst>
              <a:ext uri="{FF2B5EF4-FFF2-40B4-BE49-F238E27FC236}">
                <a16:creationId xmlns:a16="http://schemas.microsoft.com/office/drawing/2014/main" xmlns="" id="{62C25A7E-E22F-CC47-9F76-52D4BB84D5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499616" cy="694944"/>
          </a:xfrm>
          <a:prstGeom prst="rect">
            <a:avLst/>
          </a:prstGeom>
        </p:spPr>
      </p:pic>
    </p:spTree>
    <p:extLst>
      <p:ext uri="{BB962C8B-B14F-4D97-AF65-F5344CB8AC3E}">
        <p14:creationId xmlns:p14="http://schemas.microsoft.com/office/powerpoint/2010/main" val="319824135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ppt_w</p:attrName>
                                        </p:attrNameLst>
                                      </p:cBhvr>
                                      <p:tavLst>
                                        <p:tav tm="0" fmla="#ppt_w*sin(2.5*pi*$)">
                                          <p:val>
                                            <p:fltVal val="0"/>
                                          </p:val>
                                        </p:tav>
                                        <p:tav tm="100000">
                                          <p:val>
                                            <p:fltVal val="1"/>
                                          </p:val>
                                        </p:tav>
                                      </p:tavLst>
                                    </p:anim>
                                    <p:anim calcmode="lin" valueType="num">
                                      <p:cBhvr>
                                        <p:cTn id="9"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Le ragioni della crescita"/>
          <p:cNvSpPr txBox="1">
            <a:spLocks noGrp="1"/>
          </p:cNvSpPr>
          <p:nvPr>
            <p:ph type="title"/>
          </p:nvPr>
        </p:nvSpPr>
        <p:spPr>
          <a:prstGeom prst="rect">
            <a:avLst/>
          </a:prstGeom>
        </p:spPr>
        <p:txBody>
          <a:bodyPr/>
          <a:lstStyle>
            <a:lvl1pPr>
              <a:defRPr>
                <a:solidFill>
                  <a:srgbClr val="1497FC"/>
                </a:solidFill>
              </a:defRPr>
            </a:lvl1pPr>
          </a:lstStyle>
          <a:p>
            <a:pPr algn="ctr"/>
            <a:r>
              <a:rPr lang="it-IT" sz="4000" dirty="0"/>
              <a:t>PRIVACY</a:t>
            </a:r>
          </a:p>
        </p:txBody>
      </p:sp>
      <p:sp>
        <p:nvSpPr>
          <p:cNvPr id="148" name="Capacità di intercettare settori di business legale in anticipo…"/>
          <p:cNvSpPr txBox="1">
            <a:spLocks noGrp="1"/>
          </p:cNvSpPr>
          <p:nvPr>
            <p:ph type="body" idx="1"/>
          </p:nvPr>
        </p:nvSpPr>
        <p:spPr>
          <a:xfrm>
            <a:off x="1190625" y="1690688"/>
            <a:ext cx="9810750" cy="4018359"/>
          </a:xfrm>
          <a:prstGeom prst="rect">
            <a:avLst/>
          </a:prstGeom>
        </p:spPr>
        <p:txBody>
          <a:bodyPr/>
          <a:lstStyle/>
          <a:p>
            <a:pPr marL="160729" indent="-160729">
              <a:buSzPct val="100000"/>
              <a:buChar char="•"/>
            </a:pPr>
            <a:endParaRPr lang="it-IT" sz="2400" dirty="0"/>
          </a:p>
          <a:p>
            <a:pPr marL="160729" indent="-160729">
              <a:buSzPct val="100000"/>
              <a:buChar char="•"/>
            </a:pPr>
            <a:r>
              <a:rPr lang="it-IT" sz="2400" dirty="0"/>
              <a:t> Due gli aspetti delle nuove tecnologie che più mettono a dura prova la protezione dei dati</a:t>
            </a:r>
          </a:p>
          <a:p>
            <a:pPr marL="457200" indent="-457200">
              <a:buSzPct val="100000"/>
              <a:buFont typeface="+mj-lt"/>
              <a:buAutoNum type="arabicPeriod"/>
            </a:pPr>
            <a:r>
              <a:rPr lang="it-IT" sz="2400" b="1" dirty="0"/>
              <a:t>BIG DATA</a:t>
            </a:r>
            <a:r>
              <a:rPr lang="it-IT" sz="2400" dirty="0"/>
              <a:t>, espressione legata all’utilizzo di server e sistemi di trattamento digitale automatizzato che consentono raccolte sempre più gigantesche di dati acquisiti in modo massiccio in rete, trattati per </a:t>
            </a:r>
            <a:r>
              <a:rPr lang="it-IT" sz="2400" u="sng" dirty="0"/>
              <a:t>le più diverse finalità </a:t>
            </a:r>
            <a:r>
              <a:rPr lang="it-IT" sz="2400" dirty="0"/>
              <a:t>e </a:t>
            </a:r>
            <a:r>
              <a:rPr lang="it-IT" sz="2400" u="sng" dirty="0"/>
              <a:t>costi sempre più bassi</a:t>
            </a:r>
            <a:r>
              <a:rPr lang="it-IT" sz="2400" dirty="0"/>
              <a:t>, per trarre </a:t>
            </a:r>
            <a:r>
              <a:rPr lang="it-IT" sz="2400" u="sng" dirty="0"/>
              <a:t>informazioni da informazioni</a:t>
            </a:r>
            <a:r>
              <a:rPr lang="it-IT" sz="2400" dirty="0"/>
              <a:t>. </a:t>
            </a:r>
          </a:p>
          <a:p>
            <a:pPr marL="457200" indent="-457200">
              <a:buSzPct val="100000"/>
              <a:buFont typeface="+mj-lt"/>
              <a:buAutoNum type="arabicPeriod"/>
            </a:pPr>
            <a:r>
              <a:rPr lang="it-IT" sz="2400" b="1" dirty="0"/>
              <a:t>IOT</a:t>
            </a:r>
            <a:r>
              <a:rPr lang="it-IT" sz="2400" dirty="0"/>
              <a:t>, un insieme di tecnologie sempre più raffinate che hanno lo scopo di far dialogare tra loro le cose. L’uso della rete sarà legato alla gestione della quotidianità in un ambiente sempre più «robotico». Il che porterà ad una proliferazione di informazioni su ognuno di noi in grado di </a:t>
            </a:r>
            <a:r>
              <a:rPr lang="it-IT" sz="2400" u="sng" dirty="0"/>
              <a:t>rivelare abitudini, opinioni, comportamenti</a:t>
            </a:r>
          </a:p>
        </p:txBody>
      </p:sp>
      <p:pic>
        <p:nvPicPr>
          <p:cNvPr id="4" name="Immagine 3">
            <a:extLst>
              <a:ext uri="{FF2B5EF4-FFF2-40B4-BE49-F238E27FC236}">
                <a16:creationId xmlns:a16="http://schemas.microsoft.com/office/drawing/2014/main" xmlns="" id="{62C25A7E-E22F-CC47-9F76-52D4BB84D5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499616" cy="694944"/>
          </a:xfrm>
          <a:prstGeom prst="rect">
            <a:avLst/>
          </a:prstGeom>
        </p:spPr>
      </p:pic>
    </p:spTree>
    <p:extLst>
      <p:ext uri="{BB962C8B-B14F-4D97-AF65-F5344CB8AC3E}">
        <p14:creationId xmlns:p14="http://schemas.microsoft.com/office/powerpoint/2010/main" val="417589117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ppt_w</p:attrName>
                                        </p:attrNameLst>
                                      </p:cBhvr>
                                      <p:tavLst>
                                        <p:tav tm="0" fmla="#ppt_w*sin(2.5*pi*$)">
                                          <p:val>
                                            <p:fltVal val="0"/>
                                          </p:val>
                                        </p:tav>
                                        <p:tav tm="100000">
                                          <p:val>
                                            <p:fltVal val="1"/>
                                          </p:val>
                                        </p:tav>
                                      </p:tavLst>
                                    </p:anim>
                                    <p:anim calcmode="lin" valueType="num">
                                      <p:cBhvr>
                                        <p:cTn id="9"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Le ragioni della crescita"/>
          <p:cNvSpPr txBox="1">
            <a:spLocks noGrp="1"/>
          </p:cNvSpPr>
          <p:nvPr>
            <p:ph type="title"/>
          </p:nvPr>
        </p:nvSpPr>
        <p:spPr>
          <a:prstGeom prst="rect">
            <a:avLst/>
          </a:prstGeom>
        </p:spPr>
        <p:txBody>
          <a:bodyPr/>
          <a:lstStyle>
            <a:lvl1pPr>
              <a:defRPr>
                <a:solidFill>
                  <a:srgbClr val="1497FC"/>
                </a:solidFill>
              </a:defRPr>
            </a:lvl1pPr>
          </a:lstStyle>
          <a:p>
            <a:pPr algn="ctr"/>
            <a:r>
              <a:rPr lang="it-IT" sz="4000" dirty="0"/>
              <a:t>TUTELA DELLA PROTEZIONE DEI DATI</a:t>
            </a:r>
          </a:p>
        </p:txBody>
      </p:sp>
      <p:sp>
        <p:nvSpPr>
          <p:cNvPr id="148" name="Capacità di intercettare settori di business legale in anticipo…"/>
          <p:cNvSpPr txBox="1">
            <a:spLocks noGrp="1"/>
          </p:cNvSpPr>
          <p:nvPr>
            <p:ph type="body" idx="1"/>
          </p:nvPr>
        </p:nvSpPr>
        <p:spPr>
          <a:xfrm>
            <a:off x="1190625" y="1690688"/>
            <a:ext cx="9810750" cy="4018359"/>
          </a:xfrm>
          <a:prstGeom prst="rect">
            <a:avLst/>
          </a:prstGeom>
        </p:spPr>
        <p:txBody>
          <a:bodyPr/>
          <a:lstStyle/>
          <a:p>
            <a:pPr marL="160729" indent="-160729">
              <a:buSzPct val="100000"/>
              <a:buChar char="•"/>
            </a:pPr>
            <a:endParaRPr lang="it-IT" sz="2400" dirty="0"/>
          </a:p>
          <a:p>
            <a:pPr marL="160729" indent="-160729">
              <a:buSzPct val="100000"/>
              <a:buChar char="•"/>
            </a:pPr>
            <a:r>
              <a:rPr lang="it-IT" sz="2400" dirty="0"/>
              <a:t> Rinunciare alla protezione dei dati da ogni indebita ingerenza significa rischiare di </a:t>
            </a:r>
            <a:r>
              <a:rPr lang="it-IT" sz="2400" i="1" dirty="0"/>
              <a:t>vanificare ogni forma di libertà </a:t>
            </a:r>
            <a:r>
              <a:rPr lang="it-IT" sz="2400" dirty="0"/>
              <a:t>e mettere in pericoli i diritti fondamentali </a:t>
            </a:r>
          </a:p>
          <a:p>
            <a:pPr marL="160729" indent="-160729">
              <a:buSzPct val="100000"/>
              <a:buChar char="•"/>
            </a:pPr>
            <a:r>
              <a:rPr lang="it-IT" sz="2400" dirty="0"/>
              <a:t>La storia dell’umanità può essere letta nel rapporto tra «</a:t>
            </a:r>
            <a:r>
              <a:rPr lang="it-IT" sz="2400" u="sng" dirty="0"/>
              <a:t>tutela della propria sfera di azione personale</a:t>
            </a:r>
            <a:r>
              <a:rPr lang="it-IT" sz="2400" dirty="0"/>
              <a:t>» e «</a:t>
            </a:r>
            <a:r>
              <a:rPr lang="it-IT" sz="2400" u="sng" dirty="0"/>
              <a:t>controllo sul comportamento degli altr</a:t>
            </a:r>
            <a:r>
              <a:rPr lang="it-IT" sz="2400" dirty="0"/>
              <a:t>i»</a:t>
            </a:r>
          </a:p>
          <a:p>
            <a:pPr marL="160729" indent="-160729">
              <a:buSzPct val="100000"/>
              <a:buChar char="•"/>
            </a:pPr>
            <a:r>
              <a:rPr lang="it-IT" sz="2400" dirty="0"/>
              <a:t> La storia della nostra conoscenza è il risultato di </a:t>
            </a:r>
            <a:r>
              <a:rPr lang="it-IT" sz="2400" u="sng" dirty="0"/>
              <a:t>una raccolta ed analisi di informazioni</a:t>
            </a:r>
            <a:r>
              <a:rPr lang="it-IT" sz="2400" dirty="0"/>
              <a:t> sul passato e sul comportamento di chi ha vissuto prima di noi</a:t>
            </a:r>
          </a:p>
          <a:p>
            <a:pPr marL="160729" indent="-160729">
              <a:buSzPct val="100000"/>
              <a:buChar char="•"/>
            </a:pPr>
            <a:r>
              <a:rPr lang="it-IT" sz="2400" dirty="0"/>
              <a:t>E’ la necessità di limitare il controllo che determina il sorgere del diritto alla protezione dei dati</a:t>
            </a:r>
          </a:p>
          <a:p>
            <a:pPr marL="160729" indent="-160729">
              <a:buSzPct val="100000"/>
              <a:buChar char="•"/>
            </a:pPr>
            <a:r>
              <a:rPr lang="it-IT" sz="2400" dirty="0"/>
              <a:t>La necessità di proteggere i dati che contengano informazioni riconducibili a persone e gruppi ha assunto una </a:t>
            </a:r>
            <a:r>
              <a:rPr lang="it-IT" sz="2400" i="1" u="sng" dirty="0"/>
              <a:t>dimensione sociale e di interesse generale</a:t>
            </a:r>
          </a:p>
        </p:txBody>
      </p:sp>
      <p:pic>
        <p:nvPicPr>
          <p:cNvPr id="4" name="Immagine 3">
            <a:extLst>
              <a:ext uri="{FF2B5EF4-FFF2-40B4-BE49-F238E27FC236}">
                <a16:creationId xmlns:a16="http://schemas.microsoft.com/office/drawing/2014/main" xmlns="" id="{62C25A7E-E22F-CC47-9F76-52D4BB84D5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499616" cy="694944"/>
          </a:xfrm>
          <a:prstGeom prst="rect">
            <a:avLst/>
          </a:prstGeom>
        </p:spPr>
      </p:pic>
    </p:spTree>
    <p:extLst>
      <p:ext uri="{BB962C8B-B14F-4D97-AF65-F5344CB8AC3E}">
        <p14:creationId xmlns:p14="http://schemas.microsoft.com/office/powerpoint/2010/main" val="155072848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ppt_w</p:attrName>
                                        </p:attrNameLst>
                                      </p:cBhvr>
                                      <p:tavLst>
                                        <p:tav tm="0" fmla="#ppt_w*sin(2.5*pi*$)">
                                          <p:val>
                                            <p:fltVal val="0"/>
                                          </p:val>
                                        </p:tav>
                                        <p:tav tm="100000">
                                          <p:val>
                                            <p:fltVal val="1"/>
                                          </p:val>
                                        </p:tav>
                                      </p:tavLst>
                                    </p:anim>
                                    <p:anim calcmode="lin" valueType="num">
                                      <p:cBhvr>
                                        <p:cTn id="9"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Le ragioni della crescita"/>
          <p:cNvSpPr txBox="1">
            <a:spLocks noGrp="1"/>
          </p:cNvSpPr>
          <p:nvPr>
            <p:ph type="title"/>
          </p:nvPr>
        </p:nvSpPr>
        <p:spPr>
          <a:prstGeom prst="rect">
            <a:avLst/>
          </a:prstGeom>
        </p:spPr>
        <p:txBody>
          <a:bodyPr/>
          <a:lstStyle>
            <a:lvl1pPr>
              <a:defRPr>
                <a:solidFill>
                  <a:srgbClr val="1497FC"/>
                </a:solidFill>
              </a:defRPr>
            </a:lvl1pPr>
          </a:lstStyle>
          <a:p>
            <a:pPr algn="ctr"/>
            <a:r>
              <a:rPr lang="it-IT" sz="4000" dirty="0"/>
              <a:t>TUTELA DELLA PROTEZIONE DEI DATI</a:t>
            </a:r>
          </a:p>
        </p:txBody>
      </p:sp>
      <p:sp>
        <p:nvSpPr>
          <p:cNvPr id="148" name="Capacità di intercettare settori di business legale in anticipo…"/>
          <p:cNvSpPr txBox="1">
            <a:spLocks noGrp="1"/>
          </p:cNvSpPr>
          <p:nvPr>
            <p:ph type="body" idx="1"/>
          </p:nvPr>
        </p:nvSpPr>
        <p:spPr>
          <a:xfrm>
            <a:off x="1190625" y="1690688"/>
            <a:ext cx="9810750" cy="4018359"/>
          </a:xfrm>
          <a:prstGeom prst="rect">
            <a:avLst/>
          </a:prstGeom>
        </p:spPr>
        <p:txBody>
          <a:bodyPr/>
          <a:lstStyle/>
          <a:p>
            <a:pPr marL="160729" indent="-160729">
              <a:buSzPct val="100000"/>
              <a:buChar char="•"/>
            </a:pPr>
            <a:endParaRPr lang="it-IT" sz="2400" dirty="0"/>
          </a:p>
          <a:p>
            <a:pPr marL="160729" indent="-160729">
              <a:buSzPct val="100000"/>
              <a:buChar char="•"/>
            </a:pPr>
            <a:r>
              <a:rPr lang="it-IT" sz="2400" dirty="0"/>
              <a:t> Il diritto alla protezione dei dati invoca il d</a:t>
            </a:r>
            <a:r>
              <a:rPr lang="it-IT" sz="2400" b="1" dirty="0"/>
              <a:t>iritto fondamentale alla libertà </a:t>
            </a:r>
            <a:r>
              <a:rPr lang="it-IT" sz="2400" dirty="0"/>
              <a:t>ed è una tutela vitale per la società democratica. </a:t>
            </a:r>
          </a:p>
          <a:p>
            <a:pPr marL="160729" indent="-160729">
              <a:buSzPct val="100000"/>
              <a:buChar char="•"/>
            </a:pPr>
            <a:r>
              <a:rPr lang="it-IT" sz="2400" dirty="0"/>
              <a:t>La protezione dei dati va messa in relazione con la </a:t>
            </a:r>
            <a:r>
              <a:rPr lang="it-IT" sz="2400" b="1" dirty="0"/>
              <a:t>libertà del pensiero e con la libertà di stampa</a:t>
            </a:r>
            <a:r>
              <a:rPr lang="it-IT" sz="2400" dirty="0"/>
              <a:t> intesa quale diritto ad informare ed essere informati</a:t>
            </a:r>
          </a:p>
          <a:p>
            <a:pPr marL="160729" indent="-160729">
              <a:buSzPct val="100000"/>
              <a:buChar char="•"/>
            </a:pPr>
            <a:r>
              <a:rPr lang="it-IT" sz="2400" dirty="0"/>
              <a:t>Informare ed essere informati significa diffondere e acquisire notizie che riguardano anche </a:t>
            </a:r>
            <a:r>
              <a:rPr lang="it-IT" sz="2400" u="sng" dirty="0"/>
              <a:t>la vita delle persone </a:t>
            </a:r>
            <a:r>
              <a:rPr lang="it-IT" sz="2400" dirty="0"/>
              <a:t>e la realtà che le circonda</a:t>
            </a:r>
          </a:p>
          <a:p>
            <a:pPr marL="160729" indent="-160729">
              <a:buSzPct val="100000"/>
              <a:buChar char="•"/>
            </a:pPr>
            <a:r>
              <a:rPr lang="it-IT" sz="2400" dirty="0"/>
              <a:t>Nulla più che </a:t>
            </a:r>
            <a:r>
              <a:rPr lang="it-IT" sz="2400" u="sng" dirty="0"/>
              <a:t>la libertà di stampa </a:t>
            </a:r>
            <a:r>
              <a:rPr lang="it-IT" sz="2400" dirty="0"/>
              <a:t>coinvolge la protezione dei dati personali considerati come informazioni che riguardano persone identificate o identificabili </a:t>
            </a:r>
          </a:p>
          <a:p>
            <a:pPr marL="160729" indent="-160729">
              <a:buSzPct val="100000"/>
              <a:buChar char="•"/>
            </a:pPr>
            <a:r>
              <a:rPr lang="it-IT" sz="2400" dirty="0"/>
              <a:t>Anche </a:t>
            </a:r>
            <a:r>
              <a:rPr lang="it-IT" sz="2400" b="1" dirty="0"/>
              <a:t>la ricerca scientifica </a:t>
            </a:r>
            <a:r>
              <a:rPr lang="it-IT" sz="2400" dirty="0"/>
              <a:t>presenta aspetti che toccano profondamente la tematica dei rapporti fondamentali  </a:t>
            </a:r>
          </a:p>
        </p:txBody>
      </p:sp>
      <p:pic>
        <p:nvPicPr>
          <p:cNvPr id="4" name="Immagine 3">
            <a:extLst>
              <a:ext uri="{FF2B5EF4-FFF2-40B4-BE49-F238E27FC236}">
                <a16:creationId xmlns:a16="http://schemas.microsoft.com/office/drawing/2014/main" xmlns="" id="{62C25A7E-E22F-CC47-9F76-52D4BB84D5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499616" cy="694944"/>
          </a:xfrm>
          <a:prstGeom prst="rect">
            <a:avLst/>
          </a:prstGeom>
        </p:spPr>
      </p:pic>
    </p:spTree>
    <p:extLst>
      <p:ext uri="{BB962C8B-B14F-4D97-AF65-F5344CB8AC3E}">
        <p14:creationId xmlns:p14="http://schemas.microsoft.com/office/powerpoint/2010/main" val="305794512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ppt_w</p:attrName>
                                        </p:attrNameLst>
                                      </p:cBhvr>
                                      <p:tavLst>
                                        <p:tav tm="0" fmla="#ppt_w*sin(2.5*pi*$)">
                                          <p:val>
                                            <p:fltVal val="0"/>
                                          </p:val>
                                        </p:tav>
                                        <p:tav tm="100000">
                                          <p:val>
                                            <p:fltVal val="1"/>
                                          </p:val>
                                        </p:tav>
                                      </p:tavLst>
                                    </p:anim>
                                    <p:anim calcmode="lin" valueType="num">
                                      <p:cBhvr>
                                        <p:cTn id="9"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apacità di intercettare settori di business legale strategici in largo anticipo"/>
          <p:cNvSpPr txBox="1">
            <a:spLocks noGrp="1"/>
          </p:cNvSpPr>
          <p:nvPr>
            <p:ph type="title"/>
          </p:nvPr>
        </p:nvSpPr>
        <p:spPr>
          <a:xfrm>
            <a:off x="838200" y="694944"/>
            <a:ext cx="10515600" cy="1325563"/>
          </a:xfrm>
          <a:prstGeom prst="rect">
            <a:avLst/>
          </a:prstGeom>
        </p:spPr>
        <p:txBody>
          <a:bodyPr/>
          <a:lstStyle>
            <a:lvl1pPr defTabSz="461518">
              <a:defRPr sz="3792" spc="-113">
                <a:solidFill>
                  <a:srgbClr val="1497FC"/>
                </a:solidFill>
              </a:defRPr>
            </a:lvl1pPr>
          </a:lstStyle>
          <a:p>
            <a:pPr algn="ctr"/>
            <a:r>
              <a:rPr lang="it-IT" sz="4000" dirty="0"/>
              <a:t>FONTI DELLA PROTEZIONE DEI DATI</a:t>
            </a:r>
          </a:p>
        </p:txBody>
      </p:sp>
      <p:sp>
        <p:nvSpPr>
          <p:cNvPr id="151" name="Sindacato, all’indomani dell’adozione del cd. “Pacchetto Treu”…"/>
          <p:cNvSpPr txBox="1">
            <a:spLocks noGrp="1"/>
          </p:cNvSpPr>
          <p:nvPr>
            <p:ph type="body" idx="1"/>
          </p:nvPr>
        </p:nvSpPr>
        <p:spPr>
          <a:xfrm>
            <a:off x="1499617" y="2093762"/>
            <a:ext cx="9509760" cy="4018359"/>
          </a:xfrm>
          <a:prstGeom prst="rect">
            <a:avLst/>
          </a:prstGeom>
        </p:spPr>
        <p:txBody>
          <a:bodyPr/>
          <a:lstStyle/>
          <a:p>
            <a:pPr marL="118939" indent="-118939" defTabSz="303956">
              <a:spcBef>
                <a:spcPts val="2180"/>
              </a:spcBef>
              <a:buSzPct val="100000"/>
              <a:buChar char="•"/>
              <a:defRPr sz="2516"/>
            </a:pPr>
            <a:r>
              <a:rPr lang="it-IT" sz="2200" dirty="0"/>
              <a:t> </a:t>
            </a:r>
            <a:r>
              <a:rPr lang="it-IT" sz="2200" b="1" dirty="0"/>
              <a:t>Carta dei diritti dell’Unione europea proclamata durante il Consiglio europeo di Nizza </a:t>
            </a:r>
            <a:r>
              <a:rPr lang="it-IT" sz="2200" dirty="0"/>
              <a:t>nel 2000, oggi parte del Trattato di Lisbona art. 8: Articolo 8. Protezione dei dati di carattere personale</a:t>
            </a:r>
          </a:p>
          <a:p>
            <a:pPr defTabSz="303956">
              <a:spcBef>
                <a:spcPts val="2180"/>
              </a:spcBef>
              <a:buSzPct val="100000"/>
              <a:buNone/>
              <a:defRPr sz="2516"/>
            </a:pPr>
            <a:r>
              <a:rPr lang="it-IT" sz="2200" dirty="0"/>
              <a:t>«</a:t>
            </a:r>
            <a:r>
              <a:rPr lang="it-IT" sz="2200" i="1" dirty="0"/>
              <a:t>1.   </a:t>
            </a:r>
            <a:r>
              <a:rPr lang="it-IT" sz="2200" b="1" i="1" dirty="0"/>
              <a:t>Ogni persona ha diritto alla protezione dei dati di carattere personale che la riguardano.</a:t>
            </a:r>
          </a:p>
          <a:p>
            <a:pPr defTabSz="303956">
              <a:spcBef>
                <a:spcPts val="2180"/>
              </a:spcBef>
              <a:buSzPct val="100000"/>
              <a:buNone/>
              <a:defRPr sz="2516"/>
            </a:pPr>
            <a:r>
              <a:rPr lang="it-IT" sz="2200" i="1" dirty="0"/>
              <a:t>2.   Tali dati devono essere trattati secondo il principio di </a:t>
            </a:r>
            <a:r>
              <a:rPr lang="it-IT" sz="2200" i="1" u="sng" dirty="0"/>
              <a:t>lealtà, per finalità determinate e in base al consenso d</a:t>
            </a:r>
            <a:r>
              <a:rPr lang="it-IT" sz="2200" i="1" dirty="0"/>
              <a:t>ella persona interessata o a un altro </a:t>
            </a:r>
            <a:r>
              <a:rPr lang="it-IT" sz="2200" i="1" u="sng" dirty="0"/>
              <a:t>fondamento legittimo previsto dalla legge</a:t>
            </a:r>
            <a:r>
              <a:rPr lang="it-IT" sz="2200" i="1" dirty="0"/>
              <a:t>. Ogni persona ha il </a:t>
            </a:r>
            <a:r>
              <a:rPr lang="it-IT" sz="2200" i="1" u="sng" dirty="0"/>
              <a:t>diritto di accedere</a:t>
            </a:r>
            <a:r>
              <a:rPr lang="it-IT" sz="2200" i="1" dirty="0"/>
              <a:t> ai dati raccolti che la riguardano e di ottenerne la </a:t>
            </a:r>
            <a:r>
              <a:rPr lang="it-IT" sz="2200" i="1" u="sng" dirty="0"/>
              <a:t>rettifica</a:t>
            </a:r>
            <a:r>
              <a:rPr lang="it-IT" sz="2200" i="1" dirty="0"/>
              <a:t>.</a:t>
            </a:r>
          </a:p>
          <a:p>
            <a:pPr defTabSz="303956">
              <a:spcBef>
                <a:spcPts val="2180"/>
              </a:spcBef>
              <a:buSzPct val="100000"/>
              <a:buNone/>
              <a:defRPr sz="2516"/>
            </a:pPr>
            <a:r>
              <a:rPr lang="it-IT" sz="2200" i="1" dirty="0"/>
              <a:t>3.   Il rispetto di tali regole è soggetto al controllo di </a:t>
            </a:r>
            <a:r>
              <a:rPr lang="it-IT" sz="2200" i="1" u="sng" dirty="0"/>
              <a:t>un’autorità indipendente</a:t>
            </a:r>
            <a:r>
              <a:rPr lang="it-IT" sz="2200" dirty="0"/>
              <a:t>».</a:t>
            </a:r>
          </a:p>
          <a:p>
            <a:pPr marL="118939" indent="-118939" defTabSz="303956">
              <a:spcBef>
                <a:spcPts val="2180"/>
              </a:spcBef>
              <a:buSzPct val="100000"/>
              <a:buChar char="•"/>
              <a:defRPr sz="2516"/>
            </a:pPr>
            <a:endParaRPr lang="it-IT" sz="2200" dirty="0"/>
          </a:p>
        </p:txBody>
      </p:sp>
      <p:sp>
        <p:nvSpPr>
          <p:cNvPr id="152" name="Testo"/>
          <p:cNvSpPr txBox="1"/>
          <p:nvPr/>
        </p:nvSpPr>
        <p:spPr>
          <a:xfrm>
            <a:off x="5701388" y="3295534"/>
            <a:ext cx="72200" cy="266933"/>
          </a:xfrm>
          <a:prstGeom prst="rect">
            <a:avLst/>
          </a:prstGeom>
          <a:ln w="12700">
            <a:miter lim="400000"/>
          </a:ln>
        </p:spPr>
        <p:txBody>
          <a:bodyPr wrap="none" lIns="35719" tIns="35719" rIns="35719" bIns="35719" anchor="ctr">
            <a:spAutoFit/>
          </a:bodyPr>
          <a:lstStyle/>
          <a:p>
            <a:endParaRPr sz="1266"/>
          </a:p>
        </p:txBody>
      </p:sp>
      <p:pic>
        <p:nvPicPr>
          <p:cNvPr id="5" name="Immagine 4">
            <a:extLst>
              <a:ext uri="{FF2B5EF4-FFF2-40B4-BE49-F238E27FC236}">
                <a16:creationId xmlns:a16="http://schemas.microsoft.com/office/drawing/2014/main" xmlns="" id="{75A42096-CC5F-7B4E-8895-C3606AFBB1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499616" cy="694944"/>
          </a:xfrm>
          <a:prstGeom prst="rect">
            <a:avLst/>
          </a:prstGeom>
        </p:spPr>
      </p:pic>
    </p:spTree>
    <p:extLst>
      <p:ext uri="{BB962C8B-B14F-4D97-AF65-F5344CB8AC3E}">
        <p14:creationId xmlns:p14="http://schemas.microsoft.com/office/powerpoint/2010/main" val="380804780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ppt_w</p:attrName>
                                        </p:attrNameLst>
                                      </p:cBhvr>
                                      <p:tavLst>
                                        <p:tav tm="0" fmla="#ppt_w*sin(2.5*pi*$)">
                                          <p:val>
                                            <p:fltVal val="0"/>
                                          </p:val>
                                        </p:tav>
                                        <p:tav tm="100000">
                                          <p:val>
                                            <p:fltVal val="1"/>
                                          </p:val>
                                        </p:tav>
                                      </p:tavLst>
                                    </p:anim>
                                    <p:anim calcmode="lin" valueType="num">
                                      <p:cBhvr>
                                        <p:cTn id="9"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trutturazione di un processo lavorativo"/>
          <p:cNvSpPr txBox="1">
            <a:spLocks noGrp="1"/>
          </p:cNvSpPr>
          <p:nvPr>
            <p:ph type="title"/>
          </p:nvPr>
        </p:nvSpPr>
        <p:spPr>
          <a:xfrm>
            <a:off x="838200" y="585319"/>
            <a:ext cx="10515600" cy="1325563"/>
          </a:xfrm>
          <a:prstGeom prst="rect">
            <a:avLst/>
          </a:prstGeom>
        </p:spPr>
        <p:txBody>
          <a:bodyPr/>
          <a:lstStyle>
            <a:lvl1pPr>
              <a:defRPr>
                <a:solidFill>
                  <a:srgbClr val="1497FC"/>
                </a:solidFill>
              </a:defRPr>
            </a:lvl1pPr>
          </a:lstStyle>
          <a:p>
            <a:pPr algn="ctr"/>
            <a:r>
              <a:rPr lang="it-IT" sz="4000" dirty="0"/>
              <a:t>FONTI DELLA PROTEZIONE DEI DATI</a:t>
            </a:r>
          </a:p>
        </p:txBody>
      </p:sp>
      <p:sp>
        <p:nvSpPr>
          <p:cNvPr id="155" name="Redazione di modelli standard che coprissero le principali casistiche da implementare e aggiornare…"/>
          <p:cNvSpPr txBox="1">
            <a:spLocks noGrp="1"/>
          </p:cNvSpPr>
          <p:nvPr>
            <p:ph type="body" idx="1"/>
          </p:nvPr>
        </p:nvSpPr>
        <p:spPr>
          <a:xfrm>
            <a:off x="838200" y="1910882"/>
            <a:ext cx="10163175" cy="4018359"/>
          </a:xfrm>
          <a:prstGeom prst="rect">
            <a:avLst/>
          </a:prstGeom>
        </p:spPr>
        <p:txBody>
          <a:bodyPr/>
          <a:lstStyle/>
          <a:p>
            <a:pPr marL="139833" indent="-139833" defTabSz="357353">
              <a:spcBef>
                <a:spcPts val="2531"/>
              </a:spcBef>
              <a:buSzPct val="100000"/>
              <a:buChar char="•"/>
              <a:defRPr sz="2958"/>
            </a:pPr>
            <a:r>
              <a:rPr lang="it-IT" sz="2200" dirty="0"/>
              <a:t>Non solo un diritto fondamentale ma anche un diritto che si aggiunge, completa e, nel mondo digitale, riassume il sistema dei diritto fondamentali da tempo riconosciuti da:</a:t>
            </a:r>
          </a:p>
          <a:p>
            <a:pPr marL="139833" indent="-139833" defTabSz="357353">
              <a:spcBef>
                <a:spcPts val="2531"/>
              </a:spcBef>
              <a:buSzPct val="100000"/>
              <a:buChar char="•"/>
              <a:defRPr sz="2958"/>
            </a:pPr>
            <a:r>
              <a:rPr lang="it-IT" sz="2200" dirty="0"/>
              <a:t>1</a:t>
            </a:r>
            <a:r>
              <a:rPr lang="it-IT" sz="2200" b="1" dirty="0"/>
              <a:t>. Carte costituzionali</a:t>
            </a:r>
            <a:r>
              <a:rPr lang="it-IT" sz="2200" dirty="0"/>
              <a:t>. </a:t>
            </a:r>
            <a:r>
              <a:rPr lang="it-IT" sz="2200" b="1" dirty="0"/>
              <a:t>Art. 2 della Costituzione italiana</a:t>
            </a:r>
            <a:r>
              <a:rPr lang="it-IT" sz="2200" dirty="0"/>
              <a:t>: «</a:t>
            </a:r>
            <a:r>
              <a:rPr lang="it-IT" sz="2200" i="1" dirty="0"/>
              <a:t>La Repubblica riconosce e garantisce i diritti inviolabili dell'uomo, sia come singolo, sia nelle formazioni sociali ove si svolge la sua personalità, e richiede l'adempimento dei doveri inderogabili di solidarietà politica, economica e sociale</a:t>
            </a:r>
            <a:r>
              <a:rPr lang="it-IT" sz="2200" dirty="0"/>
              <a:t>».</a:t>
            </a:r>
          </a:p>
          <a:p>
            <a:pPr marL="139833" indent="-139833" defTabSz="357353">
              <a:spcBef>
                <a:spcPts val="2531"/>
              </a:spcBef>
              <a:buSzPct val="100000"/>
              <a:buChar char="•"/>
              <a:defRPr sz="2958"/>
            </a:pPr>
            <a:r>
              <a:rPr lang="it-IT" sz="2200" b="1" dirty="0"/>
              <a:t>Dichiarazioni dei diritti</a:t>
            </a:r>
            <a:r>
              <a:rPr lang="it-IT" sz="2200" dirty="0"/>
              <a:t>. </a:t>
            </a:r>
            <a:r>
              <a:rPr lang="it-IT" sz="2200" b="1" dirty="0"/>
              <a:t>Dichiarazione universale dei diritti umani ONU</a:t>
            </a:r>
            <a:r>
              <a:rPr lang="it-IT" sz="2200" dirty="0"/>
              <a:t>. Preambolo: «</a:t>
            </a:r>
            <a:r>
              <a:rPr lang="it-IT" sz="2200" i="1" dirty="0"/>
              <a:t>Considerato che il riconoscimento della dignità inerente a tutti i membri della famiglia umana e dei loro diritti, uguali ed inalienabili, costituisce il fondamento della libertà, della giustizia e della pace nel mondo</a:t>
            </a:r>
            <a:r>
              <a:rPr lang="it-IT" sz="2200" dirty="0"/>
              <a:t>» </a:t>
            </a:r>
          </a:p>
          <a:p>
            <a:pPr marL="139833" indent="-139833" defTabSz="357353">
              <a:spcBef>
                <a:spcPts val="2531"/>
              </a:spcBef>
              <a:buSzPct val="100000"/>
              <a:buChar char="•"/>
              <a:defRPr sz="2958"/>
            </a:pPr>
            <a:r>
              <a:rPr lang="it-IT" sz="2200" b="1" dirty="0"/>
              <a:t> Convenzione europea dei diritto dell’uomo</a:t>
            </a:r>
            <a:r>
              <a:rPr lang="it-IT" sz="2200" dirty="0"/>
              <a:t>, 1950, art. 8: «</a:t>
            </a:r>
            <a:r>
              <a:rPr lang="it-IT" sz="2200" i="1" dirty="0"/>
              <a:t>Diritto al rispetto della vita privata e familiare</a:t>
            </a:r>
            <a:r>
              <a:rPr lang="it-IT" sz="2200" dirty="0"/>
              <a:t>» </a:t>
            </a:r>
          </a:p>
        </p:txBody>
      </p:sp>
      <p:pic>
        <p:nvPicPr>
          <p:cNvPr id="4" name="Immagine 3">
            <a:extLst>
              <a:ext uri="{FF2B5EF4-FFF2-40B4-BE49-F238E27FC236}">
                <a16:creationId xmlns:a16="http://schemas.microsoft.com/office/drawing/2014/main" xmlns="" id="{646EEDFE-78A1-CD4E-B9E2-E898185E4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499616" cy="694944"/>
          </a:xfrm>
          <a:prstGeom prst="rect">
            <a:avLst/>
          </a:prstGeom>
        </p:spPr>
      </p:pic>
    </p:spTree>
    <p:extLst>
      <p:ext uri="{BB962C8B-B14F-4D97-AF65-F5344CB8AC3E}">
        <p14:creationId xmlns:p14="http://schemas.microsoft.com/office/powerpoint/2010/main" val="364063588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ppt_w</p:attrName>
                                        </p:attrNameLst>
                                      </p:cBhvr>
                                      <p:tavLst>
                                        <p:tav tm="0" fmla="#ppt_w*sin(2.5*pi*$)">
                                          <p:val>
                                            <p:fltVal val="0"/>
                                          </p:val>
                                        </p:tav>
                                        <p:tav tm="100000">
                                          <p:val>
                                            <p:fltVal val="1"/>
                                          </p:val>
                                        </p:tav>
                                      </p:tavLst>
                                    </p:anim>
                                    <p:anim calcmode="lin" valueType="num">
                                      <p:cBhvr>
                                        <p:cTn id="9"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trutturazione di un processo lavorativo"/>
          <p:cNvSpPr txBox="1">
            <a:spLocks noGrp="1"/>
          </p:cNvSpPr>
          <p:nvPr>
            <p:ph type="title"/>
          </p:nvPr>
        </p:nvSpPr>
        <p:spPr>
          <a:xfrm>
            <a:off x="838200" y="694944"/>
            <a:ext cx="10515600" cy="1325563"/>
          </a:xfrm>
          <a:prstGeom prst="rect">
            <a:avLst/>
          </a:prstGeom>
        </p:spPr>
        <p:txBody>
          <a:bodyPr/>
          <a:lstStyle>
            <a:lvl1pPr>
              <a:defRPr>
                <a:solidFill>
                  <a:srgbClr val="1497FC"/>
                </a:solidFill>
              </a:defRPr>
            </a:lvl1pPr>
          </a:lstStyle>
          <a:p>
            <a:pPr algn="ctr"/>
            <a:r>
              <a:rPr lang="it-IT" sz="4000" dirty="0"/>
              <a:t>LIMITAZIONI</a:t>
            </a:r>
          </a:p>
        </p:txBody>
      </p:sp>
      <p:sp>
        <p:nvSpPr>
          <p:cNvPr id="155" name="Redazione di modelli standard che coprissero le principali casistiche da implementare e aggiornare…"/>
          <p:cNvSpPr txBox="1">
            <a:spLocks noGrp="1"/>
          </p:cNvSpPr>
          <p:nvPr>
            <p:ph type="body" idx="1"/>
          </p:nvPr>
        </p:nvSpPr>
        <p:spPr>
          <a:xfrm>
            <a:off x="1190625" y="2020507"/>
            <a:ext cx="9810750" cy="4018359"/>
          </a:xfrm>
          <a:prstGeom prst="rect">
            <a:avLst/>
          </a:prstGeom>
        </p:spPr>
        <p:txBody>
          <a:bodyPr/>
          <a:lstStyle/>
          <a:p>
            <a:pPr defTabSz="357353">
              <a:spcBef>
                <a:spcPts val="2531"/>
              </a:spcBef>
              <a:buSzPct val="100000"/>
              <a:buNone/>
              <a:defRPr sz="2958"/>
            </a:pPr>
            <a:r>
              <a:rPr lang="it-IT" sz="2600" dirty="0"/>
              <a:t>Esigenze: </a:t>
            </a:r>
          </a:p>
          <a:p>
            <a:pPr marL="139833" indent="-139833" defTabSz="357353">
              <a:spcBef>
                <a:spcPts val="2531"/>
              </a:spcBef>
              <a:buSzPct val="100000"/>
              <a:buChar char="•"/>
              <a:defRPr sz="2958"/>
            </a:pPr>
            <a:r>
              <a:rPr lang="it-IT" sz="2600" dirty="0"/>
              <a:t> </a:t>
            </a:r>
            <a:r>
              <a:rPr lang="it-IT" sz="2600" b="1" dirty="0"/>
              <a:t>Sicurezza</a:t>
            </a:r>
          </a:p>
          <a:p>
            <a:pPr marL="139833" indent="-139833" defTabSz="357353">
              <a:spcBef>
                <a:spcPts val="2531"/>
              </a:spcBef>
              <a:buSzPct val="100000"/>
              <a:buChar char="•"/>
              <a:defRPr sz="2958"/>
            </a:pPr>
            <a:r>
              <a:rPr lang="it-IT" sz="2600" dirty="0"/>
              <a:t> </a:t>
            </a:r>
            <a:r>
              <a:rPr lang="it-IT" sz="2600" b="1" dirty="0"/>
              <a:t>Legittime di giustizia</a:t>
            </a:r>
            <a:r>
              <a:rPr lang="it-IT" sz="2600" dirty="0"/>
              <a:t>. Il giudice può comprimere i diritti fondamentali solo in quanto la legge lo preveda in conformità alla Costituzione, e secondo le norme che disciplinano la sua attività.</a:t>
            </a:r>
          </a:p>
          <a:p>
            <a:pPr marL="139833" indent="-139833" defTabSz="357353">
              <a:spcBef>
                <a:spcPts val="2531"/>
              </a:spcBef>
              <a:buSzPct val="100000"/>
              <a:buChar char="•"/>
              <a:defRPr sz="2958"/>
            </a:pPr>
            <a:r>
              <a:rPr lang="it-IT" sz="2600" b="1" dirty="0"/>
              <a:t>Il diritto alla protezione dei dati cede </a:t>
            </a:r>
            <a:r>
              <a:rPr lang="it-IT" sz="2600" dirty="0"/>
              <a:t>di fronte al giudice a dimostrazione che è un diritto fondamentale ed espressione della liberà individuale   </a:t>
            </a:r>
          </a:p>
        </p:txBody>
      </p:sp>
      <p:pic>
        <p:nvPicPr>
          <p:cNvPr id="4" name="Immagine 3">
            <a:extLst>
              <a:ext uri="{FF2B5EF4-FFF2-40B4-BE49-F238E27FC236}">
                <a16:creationId xmlns:a16="http://schemas.microsoft.com/office/drawing/2014/main" xmlns="" id="{70173A6F-E9B8-7141-901E-5B28E60642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499616" cy="694944"/>
          </a:xfrm>
          <a:prstGeom prst="rect">
            <a:avLst/>
          </a:prstGeom>
        </p:spPr>
      </p:pic>
    </p:spTree>
    <p:extLst>
      <p:ext uri="{BB962C8B-B14F-4D97-AF65-F5344CB8AC3E}">
        <p14:creationId xmlns:p14="http://schemas.microsoft.com/office/powerpoint/2010/main" val="416660623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ppt_w</p:attrName>
                                        </p:attrNameLst>
                                      </p:cBhvr>
                                      <p:tavLst>
                                        <p:tav tm="0" fmla="#ppt_w*sin(2.5*pi*$)">
                                          <p:val>
                                            <p:fltVal val="0"/>
                                          </p:val>
                                        </p:tav>
                                        <p:tav tm="100000">
                                          <p:val>
                                            <p:fltVal val="1"/>
                                          </p:val>
                                        </p:tav>
                                      </p:tavLst>
                                    </p:anim>
                                    <p:anim calcmode="lin" valueType="num">
                                      <p:cBhvr>
                                        <p:cTn id="9"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ema1" id="{9D18895B-ADC8-CF42-9A60-21D6F2CEBA23}" vid="{7238FAB0-02A6-F144-862D-449DA6A6D02C}"/>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19764</TotalTime>
  <Words>1873</Words>
  <Application>Microsoft Macintosh PowerPoint</Application>
  <PresentationFormat>Custom</PresentationFormat>
  <Paragraphs>97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Tema1</vt:lpstr>
      <vt:lpstr>PowerPoint Presentation</vt:lpstr>
      <vt:lpstr>PRIVACY</vt:lpstr>
      <vt:lpstr>PRIVACY</vt:lpstr>
      <vt:lpstr>PRIVACY</vt:lpstr>
      <vt:lpstr>TUTELA DELLA PROTEZIONE DEI DATI</vt:lpstr>
      <vt:lpstr>TUTELA DELLA PROTEZIONE DEI DATI</vt:lpstr>
      <vt:lpstr>FONTI DELLA PROTEZIONE DEI DATI</vt:lpstr>
      <vt:lpstr>FONTI DELLA PROTEZIONE DEI DATI</vt:lpstr>
      <vt:lpstr>LIMITAZIONI</vt:lpstr>
      <vt:lpstr>DIRITTO EUROPEO PER LA PROTEZIONE DEI DATI  </vt:lpstr>
      <vt:lpstr>DIRITTO EUROPEO PER LA PROTEZIONE DEI DATI</vt:lpstr>
      <vt:lpstr>DIRITTO EUROPEO PER LA PROTEZIONE DEI DATI</vt:lpstr>
      <vt:lpstr>DIRITTO EUROPEO PER LA PROTEZIONE DEI DATI</vt:lpstr>
      <vt:lpstr>FONTI DELL’ORDINAMENTO EUROPEO IN MATERIA DI PROTEZIOEN DATI</vt:lpstr>
      <vt:lpstr>FONTI DELL’ORDINAMENTO EUROPEO IN MATERIA DI PROTEZIOEN DATI</vt:lpstr>
      <vt:lpstr> REGOLAMENTO 679/2016  </vt:lpstr>
      <vt:lpstr> REGOLAMENTO 679/2016  </vt:lpstr>
      <vt:lpstr> REGOLAMENTO 679/2016  </vt:lpstr>
      <vt:lpstr> REGOLAMENTO 679/2016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LOVEISH</dc:creator>
  <cp:lastModifiedBy>Massimo Langella</cp:lastModifiedBy>
  <cp:revision>329</cp:revision>
  <cp:lastPrinted>2018-08-23T14:00:18Z</cp:lastPrinted>
  <dcterms:created xsi:type="dcterms:W3CDTF">2016-06-14T19:42:18Z</dcterms:created>
  <dcterms:modified xsi:type="dcterms:W3CDTF">2018-10-07T08:48:17Z</dcterms:modified>
</cp:coreProperties>
</file>